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9" r:id="rId10"/>
    <p:sldId id="265" r:id="rId11"/>
    <p:sldId id="267" r:id="rId12"/>
    <p:sldId id="268"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115FA-95AB-420A-BC10-65C59A23D979}" type="datetimeFigureOut">
              <a:rPr lang="ru-RU" smtClean="0"/>
              <a:pPr/>
              <a:t>29.04.2020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0AD25-7E2E-421C-A63F-C9511B9BFE6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115FA-95AB-420A-BC10-65C59A23D979}" type="datetimeFigureOut">
              <a:rPr lang="ru-RU" smtClean="0"/>
              <a:pPr/>
              <a:t>29.04.2020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0AD25-7E2E-421C-A63F-C9511B9BFE6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714348" y="2071678"/>
            <a:ext cx="7772400" cy="1470025"/>
          </a:xfrm>
        </p:spPr>
        <p:txBody>
          <a:bodyPr>
            <a:normAutofit fontScale="90000"/>
          </a:bodyPr>
          <a:lstStyle/>
          <a:p>
            <a:r>
              <a:rPr lang="ru-RU" sz="4800" b="1" dirty="0" smtClean="0">
                <a:solidFill>
                  <a:srgbClr val="FF0000"/>
                </a:solidFill>
              </a:rPr>
              <a:t>Надежная защита организма</a:t>
            </a:r>
            <a:endParaRPr lang="ru-RU" sz="4800" b="1" dirty="0">
              <a:solidFill>
                <a:srgbClr val="FF0000"/>
              </a:solidFill>
            </a:endParaRPr>
          </a:p>
        </p:txBody>
      </p:sp>
      <p:sp>
        <p:nvSpPr>
          <p:cNvPr id="4" name="Прямоугольник 3"/>
          <p:cNvSpPr/>
          <p:nvPr/>
        </p:nvSpPr>
        <p:spPr>
          <a:xfrm>
            <a:off x="928662" y="500042"/>
            <a:ext cx="2401298" cy="369332"/>
          </a:xfrm>
          <a:prstGeom prst="rect">
            <a:avLst/>
          </a:prstGeom>
        </p:spPr>
        <p:txBody>
          <a:bodyPr wrap="none">
            <a:spAutoFit/>
          </a:bodyPr>
          <a:lstStyle/>
          <a:p>
            <a:r>
              <a:rPr lang="ru-RU" b="1" i="1" dirty="0" smtClean="0">
                <a:solidFill>
                  <a:schemeClr val="tx2"/>
                </a:solidFill>
              </a:rPr>
              <a:t>30.04.2020 группа №1</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sus\Desktop\к презентациям\fokina_l-p-shablon_prezentacii.jpg"/>
          <p:cNvPicPr>
            <a:picLocks noGrp="1" noChangeAspect="1" noChangeArrowheads="1"/>
          </p:cNvPicPr>
          <p:nvPr>
            <p:ph idx="1"/>
          </p:nvPr>
        </p:nvPicPr>
        <p:blipFill>
          <a:blip r:embed="rId2" cstate="print"/>
          <a:srcRect/>
          <a:stretch>
            <a:fillRect/>
          </a:stretch>
        </p:blipFill>
        <p:spPr bwMode="auto">
          <a:xfrm>
            <a:off x="1" y="0"/>
            <a:ext cx="9143999" cy="6858000"/>
          </a:xfrm>
          <a:prstGeom prst="rect">
            <a:avLst/>
          </a:prstGeom>
          <a:noFill/>
        </p:spPr>
      </p:pic>
      <p:sp>
        <p:nvSpPr>
          <p:cNvPr id="2" name="Заголовок 1"/>
          <p:cNvSpPr>
            <a:spLocks noGrp="1"/>
          </p:cNvSpPr>
          <p:nvPr>
            <p:ph type="title"/>
          </p:nvPr>
        </p:nvSpPr>
        <p:spPr>
          <a:xfrm>
            <a:off x="457200" y="188640"/>
            <a:ext cx="8229600" cy="864096"/>
          </a:xfrm>
        </p:spPr>
        <p:txBody>
          <a:bodyPr/>
          <a:lstStyle/>
          <a:p>
            <a:r>
              <a:rPr lang="ru-RU" b="1" dirty="0" smtClean="0">
                <a:solidFill>
                  <a:srgbClr val="FF0000"/>
                </a:solidFill>
              </a:rPr>
              <a:t>Функции кожи.</a:t>
            </a:r>
            <a:endParaRPr lang="ru-RU" dirty="0">
              <a:solidFill>
                <a:srgbClr val="FF0000"/>
              </a:solidFill>
            </a:endParaRPr>
          </a:p>
        </p:txBody>
      </p:sp>
      <p:sp>
        <p:nvSpPr>
          <p:cNvPr id="9" name="Прямоугольник 8"/>
          <p:cNvSpPr/>
          <p:nvPr/>
        </p:nvSpPr>
        <p:spPr>
          <a:xfrm>
            <a:off x="714348" y="1142984"/>
            <a:ext cx="7929618" cy="3970318"/>
          </a:xfrm>
          <a:prstGeom prst="rect">
            <a:avLst/>
          </a:prstGeom>
        </p:spPr>
        <p:txBody>
          <a:bodyPr wrap="square">
            <a:spAutoFit/>
          </a:bodyPr>
          <a:lstStyle/>
          <a:p>
            <a:r>
              <a:rPr lang="ru-RU" sz="2800" u="sng" dirty="0" smtClean="0">
                <a:solidFill>
                  <a:srgbClr val="FF0000"/>
                </a:solidFill>
              </a:rPr>
              <a:t>Защитная</a:t>
            </a:r>
          </a:p>
          <a:p>
            <a:endParaRPr lang="ru-RU" sz="2800" u="sng" dirty="0" smtClean="0">
              <a:solidFill>
                <a:srgbClr val="FF0000"/>
              </a:solidFill>
            </a:endParaRPr>
          </a:p>
          <a:p>
            <a:r>
              <a:rPr lang="ru-RU" sz="2800" u="sng" dirty="0" smtClean="0">
                <a:solidFill>
                  <a:srgbClr val="FF0000"/>
                </a:solidFill>
              </a:rPr>
              <a:t>Теплообменная</a:t>
            </a:r>
            <a:endParaRPr lang="ru-RU" sz="2800" baseline="30000" dirty="0" smtClean="0"/>
          </a:p>
          <a:p>
            <a:r>
              <a:rPr lang="ru-RU" sz="2800" b="1" dirty="0" smtClean="0">
                <a:solidFill>
                  <a:srgbClr val="4C318F"/>
                </a:solidFill>
              </a:rPr>
              <a:t>«Это интересно»:</a:t>
            </a:r>
            <a:r>
              <a:rPr lang="ru-RU" sz="2800" dirty="0" smtClean="0">
                <a:solidFill>
                  <a:srgbClr val="4C318F"/>
                </a:solidFill>
              </a:rPr>
              <a:t> </a:t>
            </a:r>
            <a:r>
              <a:rPr lang="ru-RU" sz="2800" i="1" dirty="0" smtClean="0"/>
              <a:t>Разные участки кожи имеют разную температуру. Во рту 37 градусов, а на коже пальцев ног и рук она колеблется между 26 и 32 градусами. Наивысшая температура, которую может выдержать человек, это 44-44,5 градусов.</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sus\Desktop\к презентациям\fokina_l-p-shablon_prezentacii.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2" name="Заголовок 1"/>
          <p:cNvSpPr>
            <a:spLocks noGrp="1"/>
          </p:cNvSpPr>
          <p:nvPr>
            <p:ph type="title"/>
          </p:nvPr>
        </p:nvSpPr>
        <p:spPr>
          <a:xfrm>
            <a:off x="500034" y="214290"/>
            <a:ext cx="8229600" cy="642942"/>
          </a:xfrm>
        </p:spPr>
        <p:txBody>
          <a:bodyPr>
            <a:normAutofit fontScale="90000"/>
          </a:bodyPr>
          <a:lstStyle/>
          <a:p>
            <a:r>
              <a:rPr lang="ru-RU" b="1" dirty="0" smtClean="0">
                <a:solidFill>
                  <a:srgbClr val="FF0000"/>
                </a:solidFill>
              </a:rPr>
              <a:t>Функции кожи.</a:t>
            </a:r>
            <a:endParaRPr lang="ru-RU" dirty="0">
              <a:solidFill>
                <a:srgbClr val="FF0000"/>
              </a:solidFill>
            </a:endParaRPr>
          </a:p>
        </p:txBody>
      </p:sp>
      <p:sp>
        <p:nvSpPr>
          <p:cNvPr id="3" name="Содержимое 2"/>
          <p:cNvSpPr>
            <a:spLocks noGrp="1"/>
          </p:cNvSpPr>
          <p:nvPr>
            <p:ph idx="1"/>
          </p:nvPr>
        </p:nvSpPr>
        <p:spPr>
          <a:xfrm>
            <a:off x="285720" y="857232"/>
            <a:ext cx="8643998" cy="5786478"/>
          </a:xfrm>
        </p:spPr>
        <p:txBody>
          <a:bodyPr>
            <a:noAutofit/>
          </a:bodyPr>
          <a:lstStyle/>
          <a:p>
            <a:pPr>
              <a:buNone/>
            </a:pPr>
            <a:r>
              <a:rPr lang="ru-RU" sz="2000" u="sng" dirty="0" smtClean="0">
                <a:solidFill>
                  <a:srgbClr val="FF0000"/>
                </a:solidFill>
              </a:rPr>
              <a:t>Выделительная</a:t>
            </a:r>
          </a:p>
          <a:p>
            <a:r>
              <a:rPr lang="ru-RU" sz="2000" dirty="0" smtClean="0"/>
              <a:t>С потом из организма человека выделяется большое количество вредных веществ. Когда на коже скапливается много жира и пота, то к ним прилипает пыль. Значит, кожа становится грязной. На коже начинают размножаться микробы. На одном квадратном сантиметре кожи находится до 40000 микробов. Если не следить за чистотой кожи, то могут возникнуть кожные заболевания. </a:t>
            </a:r>
            <a:endParaRPr lang="ru-RU" sz="2000" u="sng" dirty="0" smtClean="0">
              <a:solidFill>
                <a:srgbClr val="FF0000"/>
              </a:solidFill>
            </a:endParaRPr>
          </a:p>
          <a:p>
            <a:r>
              <a:rPr lang="ru-RU" sz="2000" dirty="0" smtClean="0">
                <a:solidFill>
                  <a:srgbClr val="4C318F"/>
                </a:solidFill>
              </a:rPr>
              <a:t>«Это интересно»: </a:t>
            </a:r>
            <a:r>
              <a:rPr lang="ru-RU" sz="2000" dirty="0" smtClean="0"/>
              <a:t>Кожа вырабатывает, при солнечном облучении витамин Д. Участвует в дыхании – поставляет в кровь 1% кислорода, способна к регенерации – восстановлению.</a:t>
            </a:r>
          </a:p>
          <a:p>
            <a:pPr>
              <a:buNone/>
            </a:pPr>
            <a:r>
              <a:rPr lang="ru-RU" sz="2000" u="sng" dirty="0" smtClean="0">
                <a:solidFill>
                  <a:srgbClr val="FF0000"/>
                </a:solidFill>
              </a:rPr>
              <a:t>Орган осязания</a:t>
            </a:r>
          </a:p>
          <a:p>
            <a:r>
              <a:rPr lang="ru-RU" sz="2000" dirty="0" smtClean="0">
                <a:solidFill>
                  <a:srgbClr val="4C318F"/>
                </a:solidFill>
              </a:rPr>
              <a:t>«Это интересно»: </a:t>
            </a:r>
            <a:r>
              <a:rPr lang="ru-RU" sz="2000" dirty="0" smtClean="0"/>
              <a:t>Наибольшей чувствительностью обладают кончики пальцев, середина ладони, средняя линия спины.</a:t>
            </a:r>
          </a:p>
          <a:p>
            <a:r>
              <a:rPr lang="ru-RU" sz="2000" dirty="0" smtClean="0">
                <a:solidFill>
                  <a:srgbClr val="4C318F"/>
                </a:solidFill>
              </a:rPr>
              <a:t>«Это интересно»: </a:t>
            </a:r>
            <a:r>
              <a:rPr lang="ru-RU" sz="2000" dirty="0" smtClean="0"/>
              <a:t>Кожа – это самый большой орган нашего тела. Площадь её поверхности у взрослого человека составляет около 2 м</a:t>
            </a:r>
            <a:r>
              <a:rPr lang="ru-RU" sz="2000" baseline="30000" dirty="0" smtClean="0"/>
              <a:t>2 </a:t>
            </a:r>
            <a:r>
              <a:rPr lang="ru-RU" sz="2000" dirty="0" smtClean="0"/>
              <a:t>, а масса – 4 кг и более.</a:t>
            </a:r>
          </a:p>
          <a:p>
            <a:r>
              <a:rPr lang="ru-RU" sz="2000" dirty="0" smtClean="0"/>
              <a:t> Волосы и ногти – тоже из кожи. Это отвердевший роговой слой</a:t>
            </a:r>
            <a:r>
              <a:rPr lang="ru-RU" sz="2000" i="1" dirty="0" smtClean="0"/>
              <a:t>.</a:t>
            </a:r>
            <a:endParaRPr lang="ru-RU" sz="2000" dirty="0" smtClean="0"/>
          </a:p>
          <a:p>
            <a:pPr>
              <a:buNone/>
            </a:pP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sus\Desktop\к презентациям\fokina_l-p-shablon_prezentacii.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3" name="Прямоугольник 2"/>
          <p:cNvSpPr/>
          <p:nvPr/>
        </p:nvSpPr>
        <p:spPr>
          <a:xfrm>
            <a:off x="571472" y="500042"/>
            <a:ext cx="6500858" cy="830997"/>
          </a:xfrm>
          <a:prstGeom prst="rect">
            <a:avLst/>
          </a:prstGeom>
        </p:spPr>
        <p:txBody>
          <a:bodyPr wrap="square">
            <a:spAutoFit/>
          </a:bodyPr>
          <a:lstStyle/>
          <a:p>
            <a:r>
              <a:rPr lang="ru-RU" sz="2400" b="1" dirty="0" smtClean="0">
                <a:solidFill>
                  <a:srgbClr val="FF0000"/>
                </a:solidFill>
                <a:latin typeface="Cambria" pitchFamily="18" charset="0"/>
              </a:rPr>
              <a:t>Задание</a:t>
            </a:r>
          </a:p>
          <a:p>
            <a:r>
              <a:rPr lang="ru-RU" sz="2400" b="1" dirty="0" smtClean="0">
                <a:solidFill>
                  <a:srgbClr val="FF0000"/>
                </a:solidFill>
                <a:latin typeface="Cambria" pitchFamily="18" charset="0"/>
              </a:rPr>
              <a:t>Напишите Правила личной гигиены</a:t>
            </a:r>
            <a:endParaRPr lang="ru-RU" sz="24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sus\Desktop\к презентациям\fokina_l-p-shablon_prezentacii.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2" name="Заголовок 1"/>
          <p:cNvSpPr>
            <a:spLocks noGrp="1"/>
          </p:cNvSpPr>
          <p:nvPr>
            <p:ph type="title"/>
          </p:nvPr>
        </p:nvSpPr>
        <p:spPr>
          <a:xfrm>
            <a:off x="457200" y="274638"/>
            <a:ext cx="8229600" cy="850106"/>
          </a:xfrm>
        </p:spPr>
        <p:txBody>
          <a:bodyPr/>
          <a:lstStyle/>
          <a:p>
            <a:r>
              <a:rPr lang="ru-RU" b="1" dirty="0">
                <a:solidFill>
                  <a:srgbClr val="FF0000"/>
                </a:solidFill>
                <a:latin typeface="Cambria" pitchFamily="18" charset="0"/>
              </a:rPr>
              <a:t>Правила личной гигиены</a:t>
            </a:r>
            <a:endParaRPr lang="ru-RU" dirty="0">
              <a:solidFill>
                <a:srgbClr val="FF0000"/>
              </a:solidFill>
            </a:endParaRPr>
          </a:p>
        </p:txBody>
      </p:sp>
      <p:sp>
        <p:nvSpPr>
          <p:cNvPr id="3" name="Содержимое 2"/>
          <p:cNvSpPr>
            <a:spLocks noGrp="1"/>
          </p:cNvSpPr>
          <p:nvPr>
            <p:ph idx="1"/>
          </p:nvPr>
        </p:nvSpPr>
        <p:spPr>
          <a:xfrm>
            <a:off x="3131840" y="1340768"/>
            <a:ext cx="5688632" cy="5256584"/>
          </a:xfrm>
        </p:spPr>
        <p:txBody>
          <a:bodyPr>
            <a:normAutofit fontScale="70000" lnSpcReduction="20000"/>
          </a:bodyPr>
          <a:lstStyle/>
          <a:p>
            <a:pPr marL="365760" indent="-283464">
              <a:buFont typeface="Wingdings" pitchFamily="2" charset="2"/>
              <a:buChar char="v"/>
              <a:defRPr/>
            </a:pPr>
            <a:r>
              <a:rPr lang="ru-RU" b="1" dirty="0" smtClean="0">
                <a:solidFill>
                  <a:schemeClr val="accent1">
                    <a:lumMod val="50000"/>
                  </a:schemeClr>
                </a:solidFill>
              </a:rPr>
              <a:t>Мыть тело 1 – 2 раза в неделю.</a:t>
            </a:r>
          </a:p>
          <a:p>
            <a:pPr marL="365760" indent="-283464">
              <a:buFont typeface="Wingdings" pitchFamily="2" charset="2"/>
              <a:buChar char="v"/>
              <a:defRPr/>
            </a:pPr>
            <a:r>
              <a:rPr lang="ru-RU" b="1" dirty="0" smtClean="0">
                <a:solidFill>
                  <a:schemeClr val="accent1">
                    <a:lumMod val="50000"/>
                  </a:schemeClr>
                </a:solidFill>
              </a:rPr>
              <a:t>Ежедневно </a:t>
            </a:r>
            <a:r>
              <a:rPr lang="ru-RU" b="1" dirty="0">
                <a:solidFill>
                  <a:schemeClr val="accent1">
                    <a:lumMod val="50000"/>
                  </a:schemeClr>
                </a:solidFill>
              </a:rPr>
              <a:t>мыть лицо, руки, ноги, шею, подмышечные впадины.</a:t>
            </a:r>
          </a:p>
          <a:p>
            <a:pPr marL="365760" indent="-283464">
              <a:buFont typeface="Wingdings" pitchFamily="2" charset="2"/>
              <a:buChar char="v"/>
              <a:defRPr/>
            </a:pPr>
            <a:r>
              <a:rPr lang="ru-RU" b="1" dirty="0" smtClean="0">
                <a:solidFill>
                  <a:schemeClr val="accent1">
                    <a:lumMod val="50000"/>
                  </a:schemeClr>
                </a:solidFill>
              </a:rPr>
              <a:t>Умываться с мылом 2 – 3 раза в неделю, чередуя умывание то горячей, то холодной водой.</a:t>
            </a:r>
          </a:p>
          <a:p>
            <a:pPr marL="365760" indent="-283464">
              <a:buFont typeface="Wingdings" pitchFamily="2" charset="2"/>
              <a:buChar char="v"/>
              <a:defRPr/>
            </a:pPr>
            <a:r>
              <a:rPr lang="ru-RU" b="1" dirty="0" smtClean="0">
                <a:solidFill>
                  <a:schemeClr val="accent1">
                    <a:lumMod val="50000"/>
                  </a:schemeClr>
                </a:solidFill>
              </a:rPr>
              <a:t>Мыть </a:t>
            </a:r>
            <a:r>
              <a:rPr lang="ru-RU" b="1" dirty="0">
                <a:solidFill>
                  <a:schemeClr val="accent1">
                    <a:lumMod val="50000"/>
                  </a:schemeClr>
                </a:solidFill>
              </a:rPr>
              <a:t>руки с мылом перед едой, после прогулки, после посещения туалета.</a:t>
            </a:r>
          </a:p>
          <a:p>
            <a:pPr marL="365760" indent="-283464">
              <a:buFont typeface="Wingdings" pitchFamily="2" charset="2"/>
              <a:buChar char="v"/>
              <a:defRPr/>
            </a:pPr>
            <a:r>
              <a:rPr lang="ru-RU" b="1" dirty="0">
                <a:solidFill>
                  <a:schemeClr val="accent1">
                    <a:lumMod val="50000"/>
                  </a:schemeClr>
                </a:solidFill>
              </a:rPr>
              <a:t>Хорошо вытирать кожу после мытья полотенцем.</a:t>
            </a:r>
          </a:p>
          <a:p>
            <a:pPr marL="365760" indent="-283464">
              <a:buFont typeface="Wingdings" pitchFamily="2" charset="2"/>
              <a:buChar char="v"/>
              <a:defRPr/>
            </a:pPr>
            <a:r>
              <a:rPr lang="ru-RU" b="1" dirty="0">
                <a:solidFill>
                  <a:schemeClr val="accent1">
                    <a:lumMod val="50000"/>
                  </a:schemeClr>
                </a:solidFill>
              </a:rPr>
              <a:t>Подстригать ногти 1 раз в неделю или по мере необходимости.</a:t>
            </a:r>
          </a:p>
          <a:p>
            <a:pPr marL="365760" indent="-283464">
              <a:buFont typeface="Wingdings" pitchFamily="2" charset="2"/>
              <a:buChar char="v"/>
              <a:defRPr/>
            </a:pPr>
            <a:r>
              <a:rPr lang="ru-RU" b="1" dirty="0">
                <a:solidFill>
                  <a:schemeClr val="accent1">
                    <a:lumMod val="50000"/>
                  </a:schemeClr>
                </a:solidFill>
              </a:rPr>
              <a:t>Следить за длиной и укладкой волос.</a:t>
            </a:r>
          </a:p>
          <a:p>
            <a:pPr marL="365760" indent="-283464">
              <a:buFont typeface="Wingdings" pitchFamily="2" charset="2"/>
              <a:buChar char="v"/>
              <a:defRPr/>
            </a:pPr>
            <a:r>
              <a:rPr lang="ru-RU" b="1" dirty="0">
                <a:solidFill>
                  <a:schemeClr val="accent1">
                    <a:lumMod val="50000"/>
                  </a:schemeClr>
                </a:solidFill>
              </a:rPr>
              <a:t>Уметь оказывать первую медицинскую помощь при повреждениях кожи.</a:t>
            </a:r>
          </a:p>
          <a:p>
            <a:pPr>
              <a:buNone/>
            </a:pPr>
            <a:endParaRPr lang="ru-RU" dirty="0"/>
          </a:p>
        </p:txBody>
      </p:sp>
      <p:pic>
        <p:nvPicPr>
          <p:cNvPr id="21506" name="Picture 2" descr="C:\Users\Asus\Desktop\к презентациям\1345-1024x640.jpg"/>
          <p:cNvPicPr>
            <a:picLocks noChangeAspect="1" noChangeArrowheads="1"/>
          </p:cNvPicPr>
          <p:nvPr/>
        </p:nvPicPr>
        <p:blipFill>
          <a:blip r:embed="rId3" cstate="print"/>
          <a:srcRect/>
          <a:stretch>
            <a:fillRect/>
          </a:stretch>
        </p:blipFill>
        <p:spPr bwMode="auto">
          <a:xfrm rot="20816317">
            <a:off x="503685" y="1264622"/>
            <a:ext cx="2376264" cy="1687991"/>
          </a:xfrm>
          <a:prstGeom prst="rect">
            <a:avLst/>
          </a:prstGeom>
          <a:noFill/>
        </p:spPr>
      </p:pic>
      <p:pic>
        <p:nvPicPr>
          <p:cNvPr id="21507" name="Picture 3" descr="C:\Users\Asus\Desktop\к презентациям\klej_moment_s_kozhi_ruk_01.jpg"/>
          <p:cNvPicPr>
            <a:picLocks noChangeAspect="1" noChangeArrowheads="1"/>
          </p:cNvPicPr>
          <p:nvPr/>
        </p:nvPicPr>
        <p:blipFill>
          <a:blip r:embed="rId4" cstate="print"/>
          <a:srcRect/>
          <a:stretch>
            <a:fillRect/>
          </a:stretch>
        </p:blipFill>
        <p:spPr bwMode="auto">
          <a:xfrm>
            <a:off x="1187624" y="2636912"/>
            <a:ext cx="1872208" cy="1872208"/>
          </a:xfrm>
          <a:prstGeom prst="rect">
            <a:avLst/>
          </a:prstGeom>
          <a:noFill/>
        </p:spPr>
      </p:pic>
      <p:pic>
        <p:nvPicPr>
          <p:cNvPr id="21508" name="Picture 4" descr="C:\Users\Asus\Desktop\к презентациям\pravilno-strich-nogti.jpg"/>
          <p:cNvPicPr>
            <a:picLocks noChangeAspect="1" noChangeArrowheads="1"/>
          </p:cNvPicPr>
          <p:nvPr/>
        </p:nvPicPr>
        <p:blipFill>
          <a:blip r:embed="rId5" cstate="print"/>
          <a:srcRect/>
          <a:stretch>
            <a:fillRect/>
          </a:stretch>
        </p:blipFill>
        <p:spPr bwMode="auto">
          <a:xfrm rot="20845182">
            <a:off x="450761" y="4564751"/>
            <a:ext cx="2520280" cy="16303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1506"/>
                                        </p:tgtEl>
                                        <p:attrNameLst>
                                          <p:attrName>style.visibility</p:attrName>
                                        </p:attrNameLst>
                                      </p:cBhvr>
                                      <p:to>
                                        <p:strVal val="visible"/>
                                      </p:to>
                                    </p:set>
                                    <p:animEffect transition="in" filter="blinds(horizontal)">
                                      <p:cBhvr>
                                        <p:cTn id="55" dur="2000"/>
                                        <p:tgtEl>
                                          <p:spTgt spid="21506"/>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1507"/>
                                        </p:tgtEl>
                                        <p:attrNameLst>
                                          <p:attrName>style.visibility</p:attrName>
                                        </p:attrNameLst>
                                      </p:cBhvr>
                                      <p:to>
                                        <p:strVal val="visible"/>
                                      </p:to>
                                    </p:set>
                                    <p:animEffect transition="in" filter="blinds(horizontal)">
                                      <p:cBhvr>
                                        <p:cTn id="60" dur="2000"/>
                                        <p:tgtEl>
                                          <p:spTgt spid="21507"/>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1508"/>
                                        </p:tgtEl>
                                        <p:attrNameLst>
                                          <p:attrName>style.visibility</p:attrName>
                                        </p:attrNameLst>
                                      </p:cBhvr>
                                      <p:to>
                                        <p:strVal val="visible"/>
                                      </p:to>
                                    </p:set>
                                    <p:animEffect transition="in" filter="blinds(horizontal)">
                                      <p:cBhvr>
                                        <p:cTn id="65" dur="2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48680"/>
            <a:ext cx="8229600" cy="1224136"/>
          </a:xfrm>
        </p:spPr>
        <p:txBody>
          <a:bodyPr>
            <a:normAutofit fontScale="90000"/>
          </a:bodyPr>
          <a:lstStyle/>
          <a:p>
            <a:r>
              <a:rPr lang="ru-RU" dirty="0" smtClean="0"/>
              <a:t/>
            </a:r>
            <a:br>
              <a:rPr lang="ru-RU" dirty="0" smtClean="0"/>
            </a:br>
            <a:r>
              <a:rPr lang="ru-RU" dirty="0" smtClean="0">
                <a:solidFill>
                  <a:srgbClr val="FF0000"/>
                </a:solidFill>
              </a:rPr>
              <a:t>Что такое кожа?</a:t>
            </a:r>
            <a:endParaRPr lang="ru-RU" dirty="0">
              <a:solidFill>
                <a:srgbClr val="FF0000"/>
              </a:solidFill>
            </a:endParaRPr>
          </a:p>
        </p:txBody>
      </p:sp>
      <p:sp>
        <p:nvSpPr>
          <p:cNvPr id="3" name="Содержимое 2"/>
          <p:cNvSpPr>
            <a:spLocks noGrp="1"/>
          </p:cNvSpPr>
          <p:nvPr>
            <p:ph idx="1"/>
          </p:nvPr>
        </p:nvSpPr>
        <p:spPr>
          <a:xfrm>
            <a:off x="457200" y="2132856"/>
            <a:ext cx="8229600" cy="3993307"/>
          </a:xfrm>
        </p:spPr>
        <p:txBody>
          <a:bodyPr/>
          <a:lstStyle/>
          <a:p>
            <a:pPr>
              <a:buNone/>
            </a:pPr>
            <a:r>
              <a:rPr lang="ru-RU" b="1" i="1" dirty="0" smtClean="0">
                <a:solidFill>
                  <a:schemeClr val="tx2"/>
                </a:solidFill>
              </a:rPr>
              <a:t> Кожа - это прочная эластичная оболочка, надёжно защищающая организм от негативных внешних воздействий.</a:t>
            </a:r>
            <a:r>
              <a:rPr lang="ru-RU" b="1" i="1" dirty="0" smtClean="0">
                <a:solidFill>
                  <a:srgbClr val="00206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Заголовок 1"/>
          <p:cNvSpPr>
            <a:spLocks noGrp="1"/>
          </p:cNvSpPr>
          <p:nvPr>
            <p:ph idx="1"/>
          </p:nvPr>
        </p:nvSpPr>
        <p:spPr>
          <a:xfrm>
            <a:off x="457200" y="620688"/>
            <a:ext cx="8229600" cy="5505475"/>
          </a:xfrm>
        </p:spPr>
        <p:txBody>
          <a:bodyPr/>
          <a:lstStyle/>
          <a:p>
            <a:pPr>
              <a:buNone/>
            </a:pPr>
            <a:r>
              <a:rPr lang="ru-RU" b="1" dirty="0" smtClean="0">
                <a:solidFill>
                  <a:srgbClr val="FF0000"/>
                </a:solidFill>
              </a:rPr>
              <a:t>Удивительный факт: </a:t>
            </a:r>
            <a:r>
              <a:rPr lang="ru-RU" b="1" i="1" dirty="0" smtClean="0">
                <a:solidFill>
                  <a:srgbClr val="002060"/>
                </a:solidFill>
              </a:rPr>
              <a:t>У людей, предки которых постоянно жили в жарких странах, кожа тёмная всегда. Чёрная или коричневая.</a:t>
            </a:r>
            <a:r>
              <a:rPr lang="ru-RU" sz="4000" dirty="0" smtClean="0">
                <a:solidFill>
                  <a:schemeClr val="tx2">
                    <a:satMod val="130000"/>
                  </a:schemeClr>
                </a:solidFill>
              </a:rPr>
              <a:t/>
            </a:r>
            <a:br>
              <a:rPr lang="ru-RU" sz="4000" dirty="0" smtClean="0">
                <a:solidFill>
                  <a:schemeClr val="tx2">
                    <a:satMod val="130000"/>
                  </a:schemeClr>
                </a:solidFill>
              </a:rPr>
            </a:br>
            <a:r>
              <a:rPr lang="ru-RU" sz="4000" dirty="0" smtClean="0">
                <a:solidFill>
                  <a:schemeClr val="tx2">
                    <a:satMod val="130000"/>
                  </a:schemeClr>
                </a:solidFill>
              </a:rPr>
              <a:t> </a:t>
            </a:r>
          </a:p>
          <a:p>
            <a:pPr>
              <a:buNone/>
            </a:pPr>
            <a:endParaRPr lang="ru-RU" dirty="0"/>
          </a:p>
        </p:txBody>
      </p:sp>
      <p:pic>
        <p:nvPicPr>
          <p:cNvPr id="5" name="Рисунок 2" descr="C:\Users\3 класс\Desktop\SWScan00060.tif"/>
          <p:cNvPicPr>
            <a:picLocks noChangeAspect="1" noChangeArrowheads="1"/>
          </p:cNvPicPr>
          <p:nvPr/>
        </p:nvPicPr>
        <p:blipFill>
          <a:blip r:embed="rId3" cstate="print"/>
          <a:srcRect/>
          <a:stretch>
            <a:fillRect/>
          </a:stretch>
        </p:blipFill>
        <p:spPr bwMode="auto">
          <a:xfrm>
            <a:off x="3000364" y="2643182"/>
            <a:ext cx="4914902" cy="373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6" name="Picture 2" descr="http://shoubiz.com.ua/uploads/posts/2012-06/1340286615_02.jpg"/>
          <p:cNvPicPr>
            <a:picLocks noChangeAspect="1" noChangeArrowheads="1"/>
          </p:cNvPicPr>
          <p:nvPr/>
        </p:nvPicPr>
        <p:blipFill>
          <a:blip r:embed="rId3" cstate="print"/>
          <a:srcRect/>
          <a:stretch>
            <a:fillRect/>
          </a:stretch>
        </p:blipFill>
        <p:spPr bwMode="auto">
          <a:xfrm rot="363935">
            <a:off x="5796136" y="1988840"/>
            <a:ext cx="2664296" cy="2955429"/>
          </a:xfrm>
          <a:prstGeom prst="rect">
            <a:avLst/>
          </a:prstGeom>
          <a:noFill/>
        </p:spPr>
      </p:pic>
      <p:sp>
        <p:nvSpPr>
          <p:cNvPr id="7" name="Прямоугольник 6"/>
          <p:cNvSpPr/>
          <p:nvPr/>
        </p:nvSpPr>
        <p:spPr>
          <a:xfrm>
            <a:off x="571472" y="357166"/>
            <a:ext cx="4929222" cy="4832092"/>
          </a:xfrm>
          <a:prstGeom prst="rect">
            <a:avLst/>
          </a:prstGeom>
        </p:spPr>
        <p:txBody>
          <a:bodyPr wrap="square">
            <a:spAutoFit/>
          </a:bodyPr>
          <a:lstStyle/>
          <a:p>
            <a:pPr>
              <a:buFont typeface="Arial" charset="0"/>
              <a:buNone/>
            </a:pPr>
            <a:r>
              <a:rPr lang="ru-RU" sz="2800" b="1" dirty="0" smtClean="0">
                <a:solidFill>
                  <a:srgbClr val="FF0000"/>
                </a:solidFill>
              </a:rPr>
              <a:t>Почему у людей бывает разный цвет кожи?</a:t>
            </a:r>
          </a:p>
          <a:p>
            <a:pPr>
              <a:buFont typeface="Arial" charset="0"/>
              <a:buNone/>
            </a:pPr>
            <a:endParaRPr lang="ru-RU" sz="2800" b="1" dirty="0" smtClean="0">
              <a:solidFill>
                <a:schemeClr val="accent1"/>
              </a:solidFill>
            </a:endParaRPr>
          </a:p>
          <a:p>
            <a:pPr>
              <a:buFont typeface="Arial" charset="0"/>
              <a:buNone/>
            </a:pPr>
            <a:r>
              <a:rPr lang="ru-RU" sz="3200" b="1" dirty="0" smtClean="0">
                <a:solidFill>
                  <a:schemeClr val="tx2"/>
                </a:solidFill>
              </a:rPr>
              <a:t>Цвет кожи человека определяет </a:t>
            </a:r>
            <a:r>
              <a:rPr lang="ru-RU" sz="3200" b="1" dirty="0" err="1" smtClean="0">
                <a:solidFill>
                  <a:schemeClr val="tx2"/>
                </a:solidFill>
              </a:rPr>
              <a:t>пегмент</a:t>
            </a:r>
            <a:r>
              <a:rPr lang="ru-RU" sz="3200" b="1" dirty="0" smtClean="0">
                <a:solidFill>
                  <a:schemeClr val="tx2"/>
                </a:solidFill>
              </a:rPr>
              <a:t> меланин. Его концентрация дает специфический окрас от бледно-розового до темно-коричневого.</a:t>
            </a:r>
            <a:endParaRPr lang="ru-RU" sz="3200" b="1"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1268760"/>
            <a:ext cx="4258816" cy="4857403"/>
          </a:xfrm>
        </p:spPr>
        <p:txBody>
          <a:bodyPr>
            <a:normAutofit lnSpcReduction="10000"/>
          </a:bodyPr>
          <a:lstStyle/>
          <a:p>
            <a:pPr>
              <a:buNone/>
              <a:defRPr/>
            </a:pPr>
            <a:r>
              <a:rPr lang="ru-RU" dirty="0" smtClean="0">
                <a:solidFill>
                  <a:srgbClr val="572314"/>
                </a:solidFill>
                <a:effectLst>
                  <a:outerShdw blurRad="38100" dist="38100" dir="2700000" algn="tl">
                    <a:srgbClr val="C0C0C0"/>
                  </a:outerShdw>
                </a:effectLst>
              </a:rPr>
              <a:t>Кожа </a:t>
            </a:r>
            <a:r>
              <a:rPr lang="ru-RU" dirty="0">
                <a:solidFill>
                  <a:srgbClr val="572314"/>
                </a:solidFill>
                <a:effectLst>
                  <a:outerShdw blurRad="38100" dist="38100" dir="2700000" algn="tl">
                    <a:srgbClr val="C0C0C0"/>
                  </a:outerShdw>
                </a:effectLst>
              </a:rPr>
              <a:t>имеет три слоя. </a:t>
            </a:r>
          </a:p>
          <a:p>
            <a:pPr>
              <a:defRPr/>
            </a:pPr>
            <a:r>
              <a:rPr lang="en-US" dirty="0">
                <a:solidFill>
                  <a:srgbClr val="572314"/>
                </a:solidFill>
                <a:effectLst>
                  <a:outerShdw blurRad="38100" dist="38100" dir="2700000" algn="tl">
                    <a:srgbClr val="C0C0C0"/>
                  </a:outerShdw>
                </a:effectLst>
              </a:rPr>
              <a:t> </a:t>
            </a:r>
            <a:r>
              <a:rPr lang="ru-RU" dirty="0" smtClean="0">
                <a:solidFill>
                  <a:srgbClr val="572314"/>
                </a:solidFill>
                <a:effectLst>
                  <a:outerShdw blurRad="38100" dist="38100" dir="2700000" algn="tl">
                    <a:srgbClr val="C0C0C0"/>
                  </a:outerShdw>
                </a:effectLst>
              </a:rPr>
              <a:t>Наружный </a:t>
            </a:r>
            <a:r>
              <a:rPr lang="ru-RU" dirty="0">
                <a:solidFill>
                  <a:srgbClr val="572314"/>
                </a:solidFill>
                <a:effectLst>
                  <a:outerShdw blurRad="38100" dist="38100" dir="2700000" algn="tl">
                    <a:srgbClr val="C0C0C0"/>
                  </a:outerShdw>
                </a:effectLst>
              </a:rPr>
              <a:t>слой – </a:t>
            </a:r>
            <a:r>
              <a:rPr lang="ru-RU" i="1" dirty="0">
                <a:solidFill>
                  <a:srgbClr val="572314"/>
                </a:solidFill>
                <a:effectLst>
                  <a:outerShdw blurRad="38100" dist="38100" dir="2700000" algn="tl">
                    <a:srgbClr val="C0C0C0"/>
                  </a:outerShdw>
                </a:effectLst>
              </a:rPr>
              <a:t>эпидермис</a:t>
            </a:r>
            <a:endParaRPr lang="ru-RU" dirty="0">
              <a:solidFill>
                <a:srgbClr val="572314"/>
              </a:solidFill>
              <a:effectLst>
                <a:outerShdw blurRad="38100" dist="38100" dir="2700000" algn="tl">
                  <a:srgbClr val="C0C0C0"/>
                </a:outerShdw>
              </a:effectLst>
            </a:endParaRPr>
          </a:p>
          <a:p>
            <a:pPr>
              <a:defRPr/>
            </a:pPr>
            <a:endParaRPr lang="ru-RU" dirty="0">
              <a:solidFill>
                <a:srgbClr val="572314"/>
              </a:solidFill>
              <a:effectLst>
                <a:outerShdw blurRad="38100" dist="38100" dir="2700000" algn="tl">
                  <a:srgbClr val="C0C0C0"/>
                </a:outerShdw>
              </a:effectLst>
            </a:endParaRPr>
          </a:p>
          <a:p>
            <a:pPr>
              <a:defRPr/>
            </a:pPr>
            <a:r>
              <a:rPr lang="ru-RU" dirty="0">
                <a:solidFill>
                  <a:srgbClr val="572314"/>
                </a:solidFill>
                <a:effectLst>
                  <a:outerShdw blurRad="38100" dist="38100" dir="2700000" algn="tl">
                    <a:srgbClr val="C0C0C0"/>
                  </a:outerShdw>
                </a:effectLst>
              </a:rPr>
              <a:t>Средний – </a:t>
            </a:r>
            <a:r>
              <a:rPr lang="ru-RU" i="1" dirty="0">
                <a:solidFill>
                  <a:srgbClr val="572314"/>
                </a:solidFill>
                <a:effectLst>
                  <a:outerShdw blurRad="38100" dist="38100" dir="2700000" algn="tl">
                    <a:srgbClr val="C0C0C0"/>
                  </a:outerShdw>
                </a:effectLst>
              </a:rPr>
              <a:t>дерма</a:t>
            </a:r>
            <a:endParaRPr lang="ru-RU" dirty="0">
              <a:solidFill>
                <a:srgbClr val="572314"/>
              </a:solidFill>
              <a:effectLst>
                <a:outerShdw blurRad="38100" dist="38100" dir="2700000" algn="tl">
                  <a:srgbClr val="C0C0C0"/>
                </a:outerShdw>
              </a:effectLst>
            </a:endParaRPr>
          </a:p>
          <a:p>
            <a:pPr>
              <a:defRPr/>
            </a:pPr>
            <a:endParaRPr lang="ru-RU" dirty="0">
              <a:solidFill>
                <a:srgbClr val="572314"/>
              </a:solidFill>
              <a:effectLst>
                <a:outerShdw blurRad="38100" dist="38100" dir="2700000" algn="tl">
                  <a:srgbClr val="C0C0C0"/>
                </a:outerShdw>
              </a:effectLst>
            </a:endParaRPr>
          </a:p>
          <a:p>
            <a:pPr>
              <a:defRPr/>
            </a:pPr>
            <a:r>
              <a:rPr lang="ru-RU" dirty="0">
                <a:solidFill>
                  <a:srgbClr val="572314"/>
                </a:solidFill>
                <a:effectLst>
                  <a:outerShdw blurRad="38100" dist="38100" dir="2700000" algn="tl">
                    <a:srgbClr val="C0C0C0"/>
                  </a:outerShdw>
                </a:effectLst>
              </a:rPr>
              <a:t>Внутренний – </a:t>
            </a:r>
            <a:r>
              <a:rPr lang="ru-RU" i="1" dirty="0">
                <a:solidFill>
                  <a:srgbClr val="572314"/>
                </a:solidFill>
                <a:effectLst>
                  <a:outerShdw blurRad="38100" dist="38100" dir="2700000" algn="tl">
                    <a:srgbClr val="C0C0C0"/>
                  </a:outerShdw>
                </a:effectLst>
              </a:rPr>
              <a:t>подкожная жировая клетчатка</a:t>
            </a:r>
            <a:r>
              <a:rPr lang="ru-RU" dirty="0">
                <a:solidFill>
                  <a:srgbClr val="572314"/>
                </a:solidFill>
                <a:effectLst>
                  <a:outerShdw blurRad="38100" dist="38100" dir="2700000" algn="tl">
                    <a:srgbClr val="C0C0C0"/>
                  </a:outerShdw>
                </a:effectLst>
              </a:rPr>
              <a:t>.</a:t>
            </a:r>
          </a:p>
          <a:p>
            <a:pPr>
              <a:buNone/>
            </a:pPr>
            <a:endParaRPr lang="ru-RU" dirty="0"/>
          </a:p>
        </p:txBody>
      </p:sp>
      <p:sp>
        <p:nvSpPr>
          <p:cNvPr id="2" name="Заголовок 1"/>
          <p:cNvSpPr>
            <a:spLocks noGrp="1"/>
          </p:cNvSpPr>
          <p:nvPr>
            <p:ph type="title"/>
          </p:nvPr>
        </p:nvSpPr>
        <p:spPr/>
        <p:txBody>
          <a:bodyPr/>
          <a:lstStyle/>
          <a:p>
            <a:r>
              <a:rPr lang="ru-RU" b="1" dirty="0" smtClean="0">
                <a:latin typeface="+mn-lt"/>
              </a:rPr>
              <a:t>Строение кожи</a:t>
            </a:r>
            <a:endParaRPr lang="ru-RU" b="1" dirty="0">
              <a:latin typeface="+mn-lt"/>
            </a:endParaRPr>
          </a:p>
        </p:txBody>
      </p:sp>
      <p:pic>
        <p:nvPicPr>
          <p:cNvPr id="17410" name="Picture 2" descr="http://www.skmlm.ru/products/articles/important/skin/Kozha.jpg"/>
          <p:cNvPicPr>
            <a:picLocks noChangeAspect="1" noChangeArrowheads="1"/>
          </p:cNvPicPr>
          <p:nvPr/>
        </p:nvPicPr>
        <p:blipFill>
          <a:blip r:embed="rId3" cstate="print"/>
          <a:srcRect/>
          <a:stretch>
            <a:fillRect/>
          </a:stretch>
        </p:blipFill>
        <p:spPr bwMode="auto">
          <a:xfrm>
            <a:off x="4572000" y="1196752"/>
            <a:ext cx="4248472" cy="49685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Заголовок 3"/>
          <p:cNvSpPr>
            <a:spLocks noGrp="1"/>
          </p:cNvSpPr>
          <p:nvPr>
            <p:ph sz="half" idx="1"/>
          </p:nvPr>
        </p:nvSpPr>
        <p:spPr>
          <a:xfrm>
            <a:off x="251520" y="549275"/>
            <a:ext cx="3960440" cy="5576888"/>
          </a:xfrm>
        </p:spPr>
        <p:txBody>
          <a:bodyPr>
            <a:normAutofit lnSpcReduction="10000"/>
          </a:bodyPr>
          <a:lstStyle/>
          <a:p>
            <a:pPr>
              <a:buNone/>
            </a:pPr>
            <a:r>
              <a:rPr lang="ru-RU" i="1" dirty="0" smtClean="0">
                <a:solidFill>
                  <a:srgbClr val="D818C1"/>
                </a:solidFill>
              </a:rPr>
              <a:t>   </a:t>
            </a:r>
            <a:r>
              <a:rPr lang="ru-RU" i="1" dirty="0" smtClean="0">
                <a:solidFill>
                  <a:srgbClr val="FF0000"/>
                </a:solidFill>
              </a:rPr>
              <a:t>Эпидермис</a:t>
            </a:r>
            <a:r>
              <a:rPr lang="ru-RU" i="1" dirty="0" smtClean="0">
                <a:solidFill>
                  <a:schemeClr val="tx2">
                    <a:satMod val="130000"/>
                  </a:schemeClr>
                </a:solidFill>
              </a:rPr>
              <a:t> </a:t>
            </a:r>
            <a:r>
              <a:rPr lang="ru-RU" dirty="0" smtClean="0">
                <a:solidFill>
                  <a:srgbClr val="002060"/>
                </a:solidFill>
                <a:effectLst/>
              </a:rPr>
              <a:t>состоит из нескольких пластов. Верхний пласт представляет собой скопление ороговевших мёртвых клеток. При мытье они </a:t>
            </a:r>
            <a:r>
              <a:rPr lang="ru-RU" dirty="0" err="1" smtClean="0">
                <a:solidFill>
                  <a:srgbClr val="002060"/>
                </a:solidFill>
                <a:effectLst/>
              </a:rPr>
              <a:t>отшелушиваются</a:t>
            </a:r>
            <a:r>
              <a:rPr lang="ru-RU" dirty="0" smtClean="0">
                <a:solidFill>
                  <a:srgbClr val="002060"/>
                </a:solidFill>
                <a:effectLst/>
              </a:rPr>
              <a:t>. В нижних слоях эпидермиса образуются новые клетки, которые заменяют исчезнувшие клетки</a:t>
            </a:r>
            <a:endParaRPr lang="ru-RU" dirty="0"/>
          </a:p>
        </p:txBody>
      </p:sp>
      <p:pic>
        <p:nvPicPr>
          <p:cNvPr id="18434" name="Picture 2" descr="C:\Users\Asus\Desktop\к презентациям\03.jpg"/>
          <p:cNvPicPr>
            <a:picLocks noGrp="1" noChangeAspect="1" noChangeArrowheads="1"/>
          </p:cNvPicPr>
          <p:nvPr>
            <p:ph sz="half" idx="2"/>
          </p:nvPr>
        </p:nvPicPr>
        <p:blipFill>
          <a:blip r:embed="rId3" cstate="print"/>
          <a:srcRect/>
          <a:stretch>
            <a:fillRect/>
          </a:stretch>
        </p:blipFill>
        <p:spPr bwMode="auto">
          <a:xfrm>
            <a:off x="4572000" y="908720"/>
            <a:ext cx="4392487" cy="50405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checkerboard(across)">
                                      <p:cBhvr>
                                        <p:cTn id="12"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Содержимое 3"/>
          <p:cNvSpPr>
            <a:spLocks noGrp="1"/>
          </p:cNvSpPr>
          <p:nvPr>
            <p:ph sz="half" idx="2"/>
          </p:nvPr>
        </p:nvSpPr>
        <p:spPr>
          <a:xfrm>
            <a:off x="3143240" y="548680"/>
            <a:ext cx="5715040" cy="5880716"/>
          </a:xfrm>
        </p:spPr>
        <p:txBody>
          <a:bodyPr>
            <a:normAutofit fontScale="70000" lnSpcReduction="20000"/>
          </a:bodyPr>
          <a:lstStyle/>
          <a:p>
            <a:pPr>
              <a:buNone/>
            </a:pPr>
            <a:r>
              <a:rPr lang="ru-RU" sz="4000" i="1" dirty="0" smtClean="0">
                <a:solidFill>
                  <a:srgbClr val="D818C1"/>
                </a:solidFill>
                <a:effectLst>
                  <a:outerShdw blurRad="38100" dist="38100" dir="2700000" algn="tl">
                    <a:srgbClr val="000000">
                      <a:alpha val="43137"/>
                    </a:srgbClr>
                  </a:outerShdw>
                </a:effectLst>
              </a:rPr>
              <a:t>     </a:t>
            </a:r>
            <a:r>
              <a:rPr lang="ru-RU" sz="4000" i="1" dirty="0" smtClean="0">
                <a:solidFill>
                  <a:srgbClr val="FF0000"/>
                </a:solidFill>
                <a:effectLst>
                  <a:outerShdw blurRad="38100" dist="38100" dir="2700000" algn="tl">
                    <a:srgbClr val="000000">
                      <a:alpha val="43137"/>
                    </a:srgbClr>
                  </a:outerShdw>
                </a:effectLst>
              </a:rPr>
              <a:t>Дерма</a:t>
            </a:r>
            <a:r>
              <a:rPr lang="ru-RU" sz="4000" b="1" i="1" dirty="0" smtClean="0">
                <a:solidFill>
                  <a:schemeClr val="tx2">
                    <a:satMod val="130000"/>
                  </a:schemeClr>
                </a:solidFill>
              </a:rPr>
              <a:t> </a:t>
            </a:r>
            <a:r>
              <a:rPr lang="ru-RU" sz="4000" dirty="0" smtClean="0">
                <a:solidFill>
                  <a:srgbClr val="002060"/>
                </a:solidFill>
              </a:rPr>
              <a:t>образована соединительной тканью. Множество эластичных волокон придают ей упругость и прочность. В ней находятся нервные окончания, воспринимающие различные ощущения, кровеносные и лимфатические сосуды, волосяные луковицы, сальные и потовые железы. Больше всего их находится на ладонях, подошвах, в подмышках. Верхний слой дермы определяет </a:t>
            </a:r>
            <a:r>
              <a:rPr lang="ru-RU" sz="4000" i="1" dirty="0" smtClean="0">
                <a:solidFill>
                  <a:srgbClr val="FF0000"/>
                </a:solidFill>
                <a:effectLst>
                  <a:outerShdw blurRad="38100" dist="38100" dir="2700000" algn="tl">
                    <a:srgbClr val="000000">
                      <a:alpha val="43137"/>
                    </a:srgbClr>
                  </a:outerShdw>
                </a:effectLst>
              </a:rPr>
              <a:t>папиллярный узор </a:t>
            </a:r>
            <a:r>
              <a:rPr lang="ru-RU" sz="4000" dirty="0" smtClean="0">
                <a:solidFill>
                  <a:srgbClr val="002060"/>
                </a:solidFill>
              </a:rPr>
              <a:t>кожи пальцев и ладони.</a:t>
            </a:r>
            <a:endParaRPr lang="ru-RU" sz="4000" dirty="0" smtClean="0"/>
          </a:p>
          <a:p>
            <a:endParaRPr lang="ru-RU" dirty="0"/>
          </a:p>
        </p:txBody>
      </p:sp>
      <p:pic>
        <p:nvPicPr>
          <p:cNvPr id="19458" name="Picture 2" descr="C:\Users\Asus\Desktop\к презентациям\big_1112953.jpg"/>
          <p:cNvPicPr>
            <a:picLocks noGrp="1" noChangeAspect="1" noChangeArrowheads="1"/>
          </p:cNvPicPr>
          <p:nvPr>
            <p:ph sz="half" idx="1"/>
          </p:nvPr>
        </p:nvPicPr>
        <p:blipFill>
          <a:blip r:embed="rId3" cstate="print"/>
          <a:srcRect/>
          <a:stretch>
            <a:fillRect/>
          </a:stretch>
        </p:blipFill>
        <p:spPr bwMode="auto">
          <a:xfrm rot="20953901">
            <a:off x="586627" y="584802"/>
            <a:ext cx="2714925" cy="2326069"/>
          </a:xfrm>
          <a:prstGeom prst="rect">
            <a:avLst/>
          </a:prstGeom>
          <a:noFill/>
        </p:spPr>
      </p:pic>
      <p:pic>
        <p:nvPicPr>
          <p:cNvPr id="19459" name="Picture 3" descr="C:\Users\Asus\Desktop\к презентациям\111377-_186.jpg"/>
          <p:cNvPicPr>
            <a:picLocks noChangeAspect="1" noChangeArrowheads="1"/>
          </p:cNvPicPr>
          <p:nvPr/>
        </p:nvPicPr>
        <p:blipFill>
          <a:blip r:embed="rId4" cstate="print"/>
          <a:srcRect/>
          <a:stretch>
            <a:fillRect/>
          </a:stretch>
        </p:blipFill>
        <p:spPr bwMode="auto">
          <a:xfrm rot="609857">
            <a:off x="516694" y="4143555"/>
            <a:ext cx="2398769" cy="202141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Asus\Desktop\к презентациям\fokina_l-p-shablon_prezentacii.jpg"/>
          <p:cNvPicPr>
            <a:picLocks noGrp="1" noChangeAspect="1" noChangeArrowheads="1"/>
          </p:cNvPicPr>
          <p:nvPr>
            <p:ph sz="half" idx="1"/>
          </p:nvPr>
        </p:nvPicPr>
        <p:blipFill>
          <a:blip r:embed="rId2" cstate="print"/>
          <a:srcRect/>
          <a:stretch>
            <a:fillRect/>
          </a:stretch>
        </p:blipFill>
        <p:spPr bwMode="auto">
          <a:xfrm>
            <a:off x="0" y="0"/>
            <a:ext cx="9144000" cy="6858000"/>
          </a:xfrm>
          <a:prstGeom prst="rect">
            <a:avLst/>
          </a:prstGeom>
          <a:noFill/>
        </p:spPr>
      </p:pic>
      <p:pic>
        <p:nvPicPr>
          <p:cNvPr id="20482" name="Picture 2" descr="C:\Users\Asus\Desktop\к презентациям\75876_l.jpg"/>
          <p:cNvPicPr>
            <a:picLocks noGrp="1" noChangeAspect="1" noChangeArrowheads="1"/>
          </p:cNvPicPr>
          <p:nvPr>
            <p:ph sz="half" idx="2"/>
          </p:nvPr>
        </p:nvPicPr>
        <p:blipFill>
          <a:blip r:embed="rId3" cstate="print"/>
          <a:srcRect/>
          <a:stretch>
            <a:fillRect/>
          </a:stretch>
        </p:blipFill>
        <p:spPr bwMode="auto">
          <a:xfrm rot="439319">
            <a:off x="6494722" y="1565508"/>
            <a:ext cx="2293093" cy="2293094"/>
          </a:xfrm>
          <a:prstGeom prst="rect">
            <a:avLst/>
          </a:prstGeom>
          <a:noFill/>
          <a:ln>
            <a:solidFill>
              <a:schemeClr val="tx2">
                <a:lumMod val="40000"/>
                <a:lumOff val="60000"/>
              </a:schemeClr>
            </a:solidFill>
          </a:ln>
        </p:spPr>
      </p:pic>
      <p:sp>
        <p:nvSpPr>
          <p:cNvPr id="9" name="Прямоугольник 8"/>
          <p:cNvSpPr/>
          <p:nvPr/>
        </p:nvSpPr>
        <p:spPr>
          <a:xfrm>
            <a:off x="428596" y="404664"/>
            <a:ext cx="6286544" cy="6124754"/>
          </a:xfrm>
          <a:prstGeom prst="rect">
            <a:avLst/>
          </a:prstGeom>
        </p:spPr>
        <p:txBody>
          <a:bodyPr wrap="square">
            <a:spAutoFit/>
          </a:bodyPr>
          <a:lstStyle/>
          <a:p>
            <a:r>
              <a:rPr lang="ru-RU" sz="2800" dirty="0" smtClean="0">
                <a:solidFill>
                  <a:srgbClr val="002060"/>
                </a:solidFill>
              </a:rPr>
              <a:t>Даже при самом лёгком прикосновении к любой  поверхности, на ней остаётся </a:t>
            </a:r>
            <a:r>
              <a:rPr lang="ru-RU" sz="2800" i="1" dirty="0" smtClean="0">
                <a:solidFill>
                  <a:srgbClr val="FF0000"/>
                </a:solidFill>
              </a:rPr>
              <a:t>отпечаток  папиллярного узора</a:t>
            </a:r>
            <a:r>
              <a:rPr lang="ru-RU" sz="2800" dirty="0" smtClean="0">
                <a:solidFill>
                  <a:srgbClr val="002060"/>
                </a:solidFill>
              </a:rPr>
              <a:t>. Этот узор никогда не повторяется в природе. У каждого человека он особенный. В течение жизни рисунок кожи не меняется. Неповторимость  узора подушечек пальцев даёт возможность установить личность, которой они принадлежат. Это используется в </a:t>
            </a:r>
            <a:r>
              <a:rPr lang="ru-RU" sz="2800" i="1" dirty="0" smtClean="0">
                <a:solidFill>
                  <a:srgbClr val="FF0000"/>
                </a:solidFill>
                <a:effectLst>
                  <a:outerShdw blurRad="38100" dist="38100" dir="2700000" algn="tl">
                    <a:srgbClr val="000000">
                      <a:alpha val="43137"/>
                    </a:srgbClr>
                  </a:outerShdw>
                </a:effectLst>
              </a:rPr>
              <a:t>криминалистике</a:t>
            </a:r>
            <a:r>
              <a:rPr lang="ru-RU" sz="2800" dirty="0" smtClean="0">
                <a:solidFill>
                  <a:srgbClr val="FF0000"/>
                </a:solidFill>
              </a:rPr>
              <a:t>. </a:t>
            </a:r>
            <a:r>
              <a:rPr lang="ru-RU" sz="2800" dirty="0" smtClean="0">
                <a:solidFill>
                  <a:srgbClr val="002060"/>
                </a:solidFill>
              </a:rPr>
              <a:t>По отпечаткам пальцев, оставленным на месте преступления, разыскивают преступников</a:t>
            </a:r>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C:\Users\Asus\Desktop\к презентациям\fokina_l-p-shablon_prezentaci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Заголовок 4"/>
          <p:cNvSpPr>
            <a:spLocks noGrp="1"/>
          </p:cNvSpPr>
          <p:nvPr>
            <p:ph idx="1"/>
          </p:nvPr>
        </p:nvSpPr>
        <p:spPr>
          <a:xfrm>
            <a:off x="251520" y="620688"/>
            <a:ext cx="8229600" cy="2016224"/>
          </a:xfrm>
        </p:spPr>
        <p:txBody>
          <a:bodyPr/>
          <a:lstStyle/>
          <a:p>
            <a:pPr>
              <a:buNone/>
            </a:pPr>
            <a:r>
              <a:rPr lang="ru-RU" dirty="0" smtClean="0">
                <a:solidFill>
                  <a:schemeClr val="accent1">
                    <a:lumMod val="50000"/>
                  </a:schemeClr>
                </a:solidFill>
              </a:rPr>
              <a:t>    </a:t>
            </a:r>
            <a:r>
              <a:rPr lang="ru-RU" i="1" dirty="0" smtClean="0">
                <a:solidFill>
                  <a:schemeClr val="accent1">
                    <a:lumMod val="50000"/>
                  </a:schemeClr>
                </a:solidFill>
              </a:rPr>
              <a:t>Третий слой – это подкожный жир. Он предохраняет кожу от ушибов и сохраняет тепло.</a:t>
            </a:r>
            <a:endParaRPr lang="ru-RU" i="1" dirty="0">
              <a:solidFill>
                <a:schemeClr val="accent1">
                  <a:lumMod val="50000"/>
                </a:schemeClr>
              </a:solidFill>
            </a:endParaRPr>
          </a:p>
        </p:txBody>
      </p:sp>
      <p:pic>
        <p:nvPicPr>
          <p:cNvPr id="22531" name="Picture 3" descr="C:\Users\Asus\Desktop\к презентациям\adipocit_3.jpg"/>
          <p:cNvPicPr>
            <a:picLocks noChangeAspect="1" noChangeArrowheads="1"/>
          </p:cNvPicPr>
          <p:nvPr/>
        </p:nvPicPr>
        <p:blipFill>
          <a:blip r:embed="rId3" cstate="print"/>
          <a:srcRect/>
          <a:stretch>
            <a:fillRect/>
          </a:stretch>
        </p:blipFill>
        <p:spPr bwMode="auto">
          <a:xfrm>
            <a:off x="2339752" y="2780928"/>
            <a:ext cx="5328592" cy="295232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574</Words>
  <Application>Microsoft Office PowerPoint</Application>
  <PresentationFormat>Экран (4:3)</PresentationFormat>
  <Paragraphs>43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Надежная защита организма</vt:lpstr>
      <vt:lpstr> Что такое кожа?</vt:lpstr>
      <vt:lpstr>Слайд 3</vt:lpstr>
      <vt:lpstr>Слайд 4</vt:lpstr>
      <vt:lpstr>Строение кожи</vt:lpstr>
      <vt:lpstr>Слайд 6</vt:lpstr>
      <vt:lpstr>Слайд 7</vt:lpstr>
      <vt:lpstr>Слайд 8</vt:lpstr>
      <vt:lpstr>Слайд 9</vt:lpstr>
      <vt:lpstr>Функции кожи.</vt:lpstr>
      <vt:lpstr>Функции кожи.</vt:lpstr>
      <vt:lpstr>Слайд 12</vt:lpstr>
      <vt:lpstr>Правила личной гигиены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Надежная защита организма</dc:title>
  <dc:creator>Ирина</dc:creator>
  <cp:lastModifiedBy>Прохорова</cp:lastModifiedBy>
  <cp:revision>24</cp:revision>
  <dcterms:created xsi:type="dcterms:W3CDTF">2014-12-08T14:50:23Z</dcterms:created>
  <dcterms:modified xsi:type="dcterms:W3CDTF">2020-04-29T09:15:41Z</dcterms:modified>
</cp:coreProperties>
</file>