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7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3D435-DEE3-4A83-943D-F371DD04517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AAF-B225-4BF2-BCEA-908919D71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5F0388-B1FD-404F-A58A-82782119C3A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0A8128D-B3A6-404A-8817-50F2E49FBC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2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651500" y="5300663"/>
            <a:ext cx="3492500" cy="7921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b="1">
                <a:solidFill>
                  <a:srgbClr val="FF3399"/>
                </a:solidFill>
              </a:rPr>
              <a:t> </a:t>
            </a:r>
          </a:p>
          <a:p>
            <a:pPr marL="0" indent="0" algn="ctr">
              <a:buFont typeface="Wingdings" pitchFamily="2" charset="2"/>
              <a:buNone/>
            </a:pPr>
            <a:endParaRPr lang="ru-RU" sz="1400">
              <a:solidFill>
                <a:srgbClr val="FF3399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6876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rgbClr val="FF3399"/>
                </a:solidFill>
                <a:latin typeface="Arial Black" pitchFamily="34" charset="0"/>
              </a:rPr>
              <a:t>Органы пищеварения</a:t>
            </a:r>
          </a:p>
        </p:txBody>
      </p:sp>
      <p:sp>
        <p:nvSpPr>
          <p:cNvPr id="92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5626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2679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14</a:t>
            </a:r>
            <a:r>
              <a:rPr lang="ru-RU" sz="2000" b="1" dirty="0" smtClean="0"/>
              <a:t>.05.2020  </a:t>
            </a:r>
            <a:r>
              <a:rPr lang="ru-RU" sz="2000" b="1" dirty="0"/>
              <a:t>группа </a:t>
            </a:r>
            <a:r>
              <a:rPr lang="ru-RU" sz="2000" b="1" dirty="0" smtClean="0"/>
              <a:t>№2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039522"/>
            <a:ext cx="7888313" cy="1000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900" b="1" dirty="0">
                <a:ln w="12700">
                  <a:solidFill>
                    <a:srgbClr val="EF47A7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 дня школьника </a:t>
            </a:r>
            <a:endParaRPr lang="ru-RU" sz="5900" dirty="0"/>
          </a:p>
        </p:txBody>
      </p:sp>
    </p:spTree>
    <p:extLst>
      <p:ext uri="{BB962C8B-B14F-4D97-AF65-F5344CB8AC3E}">
        <p14:creationId xmlns:p14="http://schemas.microsoft.com/office/powerpoint/2010/main" val="3339723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Тонкий кишечник</a:t>
            </a:r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600200"/>
            <a:ext cx="4772025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 sz="2400" b="1">
                <a:solidFill>
                  <a:srgbClr val="800080"/>
                </a:solidFill>
              </a:rPr>
              <a:t>Процесс пищеварения продолжается в тонкой кишке. Здесь происходит основное пищеварение. Все полезные для организма вещества сквозь стенку тонкой кишки поступают в кровь. Кровоток разносит их ко всем органам тела.</a:t>
            </a:r>
          </a:p>
        </p:txBody>
      </p:sp>
      <p:pic>
        <p:nvPicPr>
          <p:cNvPr id="16388" name="Picture 15" descr="кишечник 02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3529013" cy="3016250"/>
          </a:xfrm>
          <a:noFill/>
        </p:spPr>
      </p:pic>
      <p:sp>
        <p:nvSpPr>
          <p:cNvPr id="16389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5867400"/>
            <a:ext cx="682625" cy="754063"/>
          </a:xfrm>
          <a:prstGeom prst="actionButtonReturn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7188" name="Picture 20" descr="Рисунок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76400"/>
            <a:ext cx="3719513" cy="3960813"/>
          </a:xfrm>
          <a:noFill/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1219200" y="2286000"/>
            <a:ext cx="6096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838200" y="2362200"/>
            <a:ext cx="6096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533400" y="2514600"/>
            <a:ext cx="5334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674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6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1" grpId="1" animBg="1"/>
      <p:bldP spid="16393" grpId="0" animBg="1"/>
      <p:bldP spid="16393" grpId="1" animBg="1"/>
      <p:bldP spid="16394" grpId="0" animBg="1"/>
      <p:bldP spid="1639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ru-RU" b="1">
                <a:solidFill>
                  <a:srgbClr val="FF3399"/>
                </a:solidFill>
              </a:rPr>
              <a:t>Толстый кишечник</a:t>
            </a:r>
          </a:p>
        </p:txBody>
      </p:sp>
      <p:pic>
        <p:nvPicPr>
          <p:cNvPr id="17411" name="Picture 17" descr="кишеник02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3455987" cy="2962275"/>
          </a:xfrm>
        </p:spPr>
      </p:pic>
      <p:sp>
        <p:nvSpPr>
          <p:cNvPr id="17412" name="Rectangle 18"/>
          <p:cNvSpPr>
            <a:spLocks noChangeArrowheads="1"/>
          </p:cNvSpPr>
          <p:nvPr/>
        </p:nvSpPr>
        <p:spPr bwMode="auto">
          <a:xfrm>
            <a:off x="3733800" y="1341438"/>
            <a:ext cx="502920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>
                <a:latin typeface="Arial" charset="0"/>
                <a:cs typeface="Arial" charset="0"/>
              </a:rPr>
              <a:t>   </a:t>
            </a:r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</a:rPr>
              <a:t>В толстом кишечнике извлекаются минеральные вещества и влага. В кишке остаются лишь плотные отходы. Они перемещаются вниз по прямой кишке. Отходы выделяются через прямую кишку.</a:t>
            </a:r>
          </a:p>
        </p:txBody>
      </p:sp>
      <p:sp>
        <p:nvSpPr>
          <p:cNvPr id="17413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5791200"/>
            <a:ext cx="682625" cy="754063"/>
          </a:xfrm>
          <a:prstGeom prst="actionButtonReturn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3584" name="Picture 32" descr="Рисунок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3694113" cy="3959225"/>
          </a:xfr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9388" y="4868863"/>
            <a:ext cx="3168650" cy="1368425"/>
            <a:chOff x="249" y="2976"/>
            <a:chExt cx="1996" cy="862"/>
          </a:xfrm>
        </p:grpSpPr>
        <p:sp>
          <p:nvSpPr>
            <p:cNvPr id="1741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519" y="3475"/>
              <a:ext cx="726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прямая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кишка</a:t>
              </a:r>
            </a:p>
          </p:txBody>
        </p:sp>
        <p:sp>
          <p:nvSpPr>
            <p:cNvPr id="17417" name="Line 20"/>
            <p:cNvSpPr>
              <a:spLocks noChangeShapeType="1"/>
            </p:cNvSpPr>
            <p:nvPr/>
          </p:nvSpPr>
          <p:spPr bwMode="auto">
            <a:xfrm flipH="1" flipV="1">
              <a:off x="1247" y="2976"/>
              <a:ext cx="635" cy="499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9" y="3430"/>
              <a:ext cx="817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2952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Это интересно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209800"/>
            <a:ext cx="8229600" cy="4114800"/>
          </a:xfrm>
        </p:spPr>
        <p:txBody>
          <a:bodyPr/>
          <a:lstStyle/>
          <a:p>
            <a:r>
              <a:rPr lang="ru-RU" sz="2800" b="1">
                <a:solidFill>
                  <a:srgbClr val="800080"/>
                </a:solidFill>
              </a:rPr>
              <a:t>Длина твоего пищеварительного тракта от начала до конца составляет свыше 9 метров!</a:t>
            </a:r>
          </a:p>
          <a:p>
            <a:r>
              <a:rPr lang="ru-RU" sz="2800" b="1">
                <a:solidFill>
                  <a:srgbClr val="800080"/>
                </a:solidFill>
              </a:rPr>
              <a:t>В кишечнике одного человека полезных бактерий больше, чем людей на Земле. Миллиарды бактерий помогают переваривать пищу. </a:t>
            </a:r>
          </a:p>
        </p:txBody>
      </p:sp>
      <p:sp>
        <p:nvSpPr>
          <p:cNvPr id="184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5334000"/>
            <a:ext cx="1042988" cy="1042988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754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553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Проверь себя.</a:t>
            </a:r>
          </a:p>
        </p:txBody>
      </p:sp>
      <p:sp>
        <p:nvSpPr>
          <p:cNvPr id="3891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Вспомни название органов пищеварительной системы: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611188" y="1773238"/>
            <a:ext cx="1657350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  <a:cs typeface="Arial" charset="0"/>
              </a:rPr>
              <a:t>печень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555875" y="1773238"/>
            <a:ext cx="1728788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ротовая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полость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484438" y="3141663"/>
            <a:ext cx="1490662" cy="16557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желудок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11188" y="3284538"/>
            <a:ext cx="1419225" cy="14398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пищевод</a:t>
            </a: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468313" y="4724400"/>
            <a:ext cx="1727200" cy="165735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тонкий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 кишечник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555875" y="4652963"/>
            <a:ext cx="1728788" cy="1728787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толстый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кишечник</a:t>
            </a:r>
          </a:p>
        </p:txBody>
      </p:sp>
      <p:pic>
        <p:nvPicPr>
          <p:cNvPr id="29705" name="Picture 20" descr="Рисунок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7425" y="2597150"/>
            <a:ext cx="3738563" cy="2501900"/>
          </a:xfrm>
          <a:noFill/>
          <a:ln/>
        </p:spPr>
      </p:pic>
      <p:sp>
        <p:nvSpPr>
          <p:cNvPr id="2970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537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1 -0.01319 C -0.06007 0.02106 -0.09844 0.05556 -0.11129 0.08032 C -0.12414 0.10486 -0.10747 0.12037 -0.09931 0.13588 C -0.09115 0.15139 -0.07535 0.17338 -0.06198 0.17361 C -0.04862 0.17384 -0.02761 0.15069 -0.01875 0.13773 C -0.0099 0.12477 -0.01424 0.10625 -0.00816 0.0963 C -0.00209 0.08611 0.00503 0.07477 0.01718 0.07639 C 0.02934 0.07801 0.05694 0.09259 0.06493 0.10625 C 0.07291 0.11968 0.06319 0.1287 0.06493 0.15764 C 0.06666 0.18657 0.05937 0.25995 0.07534 0.27917 C 0.09131 0.29838 0.14201 0.28843 0.16041 0.27315 C 0.17881 0.25787 0.17187 0.20417 0.18576 0.1875 C 0.19965 0.17083 0.23385 0.16759 0.24409 0.17361 C 0.25434 0.17963 0.24878 0.20394 0.24704 0.22338 C 0.24531 0.24282 0.23298 0.26806 0.2335 0.29097 C 0.23402 0.31389 0.26597 0.34745 0.25 0.36042 C 0.23402 0.37361 0.16579 0.36134 0.13802 0.37037 C 0.11024 0.3794 0.08819 0.39653 0.08281 0.41412 C 0.07743 0.43171 0.08836 0.46574 0.1052 0.47593 C 0.12204 0.48611 0.16666 0.48148 0.18437 0.47593 C 0.20208 0.47037 0.20191 0.43912 0.21111 0.44213 C 0.22031 0.44514 0.22013 0.48241 0.23958 0.49375 C 0.25902 0.50509 0.29027 0.51759 0.3276 0.50972 C 0.36493 0.50185 0.42708 0.45231 0.46336 0.44606 C 0.49965 0.43981 0.52656 0.47569 0.54548 0.47199 C 0.56441 0.46829 0.56979 0.42639 0.57691 0.42407 C 0.58402 0.42176 0.58593 0.44583 0.58871 0.4581 C 0.59149 0.47037 0.58993 0.49352 0.59322 0.49769 C 0.59652 0.50185 0.60572 0.48611 0.60816 0.4838 " pathEditMode="relative" rAng="0" ptsTypes="aaaaaaaaaaaaaaaaaaaaaaaaaaaaA">
                                      <p:cBhvr>
                                        <p:cTn id="6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4"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  <p:bldP spid="29703" grpId="0" animBg="1"/>
      <p:bldP spid="2970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Вспомни название органов пищеварительной системы: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611188" y="1773238"/>
            <a:ext cx="1657350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  <a:cs typeface="Arial" charset="0"/>
              </a:rPr>
              <a:t>печень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555875" y="1773238"/>
            <a:ext cx="1728788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ротовая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полость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438400" y="3124200"/>
            <a:ext cx="1490663" cy="1655763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желудок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11188" y="3284538"/>
            <a:ext cx="1419225" cy="14398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пищевод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68313" y="4724400"/>
            <a:ext cx="1727200" cy="165735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тонкий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 кишечник</a:t>
            </a: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555875" y="4652963"/>
            <a:ext cx="1728788" cy="1728787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толстый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кишечник</a:t>
            </a:r>
          </a:p>
        </p:txBody>
      </p:sp>
      <p:pic>
        <p:nvPicPr>
          <p:cNvPr id="49167" name="Picture 15" descr="Рисунок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828800"/>
            <a:ext cx="3759200" cy="2967038"/>
          </a:xfrm>
          <a:noFill/>
          <a:ln/>
        </p:spPr>
      </p:pic>
      <p:sp>
        <p:nvSpPr>
          <p:cNvPr id="3073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6388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484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0.0162 C -0.0481 -0.0699 -0.07414 -0.12338 -0.09671 -0.14537 C -0.11928 -0.16759 -0.13889 -0.16064 -0.15782 -0.1493 C -0.17674 -0.13819 -0.20035 -0.10046 -0.21007 -0.07801 C -0.2198 -0.05555 -0.21754 -0.03912 -0.21598 -0.01435 C -0.21441 0.01042 -0.20469 0.04445 -0.20105 0.0713 C -0.1974 0.09815 -0.20157 0.11505 -0.19358 0.14676 C -0.1856 0.17848 -0.16598 0.23889 -0.1533 0.26204 C -0.14063 0.28519 -0.13091 0.2838 -0.11754 0.28588 C -0.10417 0.28797 -0.08316 0.28241 -0.07274 0.27408 C -0.06233 0.26574 -0.06511 0.24236 -0.05487 0.23635 C -0.04462 0.23033 -0.02378 0.22801 -0.01163 0.2382 C 0.00035 0.24838 0.00435 0.28496 0.01823 0.29792 C 0.03212 0.31088 0.05469 0.31505 0.07205 0.31574 C 0.08941 0.31644 0.10955 0.31042 0.12275 0.30186 C 0.13594 0.29329 0.13941 0.27338 0.15105 0.26412 C 0.16268 0.25486 0.17917 0.23959 0.19289 0.2463 C 0.2066 0.25301 0.22188 0.2919 0.23282 0.30394 C 0.2441 0.31598 0.25105 0.31922 0.25851 0.31783 C 0.26598 0.31644 0.27049 0.30903 0.27761 0.29584 C 0.28542 0.28264 0.28455 0.23727 0.3033 0.2382 C 0.32188 0.23912 0.37483 0.28982 0.38994 0.30186 " pathEditMode="relative" rAng="0" ptsTypes="aaaaaaaaaaaaaaaaaaaaaA">
                                      <p:cBhvr>
                                        <p:cTn id="6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8"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Вспомни название органов пищеварительной системы:</a:t>
            </a: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11188" y="1773238"/>
            <a:ext cx="1657350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  <a:cs typeface="Arial" charset="0"/>
              </a:rPr>
              <a:t>печень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555875" y="1773238"/>
            <a:ext cx="1728788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ротовая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полость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2484438" y="3141663"/>
            <a:ext cx="1490662" cy="16557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желудок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11188" y="3284538"/>
            <a:ext cx="1419225" cy="14398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пищевод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468313" y="4724400"/>
            <a:ext cx="1727200" cy="165735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тонкий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 кишечник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2555875" y="4652963"/>
            <a:ext cx="1728788" cy="1728787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толстый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кишечник</a:t>
            </a:r>
          </a:p>
        </p:txBody>
      </p:sp>
      <p:pic>
        <p:nvPicPr>
          <p:cNvPr id="7188" name="Picture 20" descr="Рисунок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057400"/>
            <a:ext cx="2835275" cy="2997200"/>
          </a:xfrm>
          <a:noFill/>
          <a:ln/>
        </p:spPr>
      </p:pic>
      <p:sp>
        <p:nvSpPr>
          <p:cNvPr id="3175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6388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855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898 C 0.01024 -0.02662 0.02101 -0.03403 0.03056 -0.04051 C 0.0401 -0.04699 0.04774 -0.05023 0.05712 -0.0581 C 0.06649 -0.06597 0.07743 -0.07778 0.08646 -0.0875 C 0.09549 -0.09722 0.10122 -0.10648 0.11146 -0.1169 C 0.1217 -0.12731 0.13872 -0.13773 0.14826 -0.15023 C 0.15781 -0.16273 0.16267 -0.17569 0.16875 -0.19143 C 0.17483 -0.20717 0.17778 -0.2243 0.1849 -0.24444 C 0.19201 -0.26458 0.20538 -0.28773 0.21146 -0.31296 C 0.21753 -0.33819 0.22031 -0.36828 0.2217 -0.39537 C 0.22309 -0.42245 0.22413 -0.4581 0.22031 -0.47569 C 0.21649 -0.49328 0.20729 -0.49282 0.19826 -0.50139 C 0.18924 -0.50995 0.17309 -0.52129 0.1658 -0.52685 C 0.15851 -0.53241 0.15781 -0.53171 0.15417 -0.53472 C 0.15052 -0.53773 0.14792 -0.53981 0.14375 -0.54444 C 0.13958 -0.54907 0.14115 -0.55949 0.12917 -0.56203 C 0.11719 -0.56458 0.08976 -0.56528 0.0717 -0.56018 C 0.05365 -0.55509 0.03785 -0.54328 0.02031 -0.53078 C 0.00278 -0.51828 -0.01615 -0.50486 -0.0342 -0.48565 C -0.05226 -0.46643 -0.07587 -0.43796 -0.08854 -0.41504 C -0.10122 -0.39213 -0.10885 -0.36828 -0.11059 -0.34838 C -0.11233 -0.32847 -0.10816 -0.31366 -0.09878 -0.29537 C -0.08941 -0.27708 -0.06858 -0.2493 -0.05469 -0.23866 C -0.0408 -0.22801 -0.03698 -0.23055 -0.0151 -0.23078 C 0.00677 -0.23102 0.05556 -0.24467 0.07622 -0.24051 C 0.09687 -0.23634 0.09792 -0.2206 0.10851 -0.20532 C 0.1191 -0.19004 0.13542 -0.16435 0.13941 -0.14838 C 0.1434 -0.13241 0.13819 -0.12176 0.13212 -0.10903 C 0.12604 -0.09629 0.11441 -0.08565 0.1026 -0.07199 C 0.0908 -0.05833 0.07361 -0.0419 0.06146 -0.02685 C 0.04931 -0.0118 0.02153 0.00741 0.02917 0.01829 C 0.03681 0.02917 0.08611 0.03935 0.10712 0.03797 C 0.12812 0.03658 0.13646 0.01852 0.15556 0.01042 C 0.17465 0.00232 0.19549 -0.00903 0.2217 -0.01111 C 0.24792 -0.01342 0.2901 -0.00856 0.31285 -0.00324 C 0.33559 0.00185 0.33993 0.01065 0.35851 0.02037 C 0.37708 0.03009 0.39948 0.04584 0.42465 0.05533 C 0.44983 0.06505 0.48507 0.07639 0.5099 0.07709 C 0.53472 0.07778 0.55764 0.06204 0.57326 0.05949 C 0.58889 0.05695 0.59983 0.06111 0.60417 0.06134 " pathEditMode="relative" rAng="0" ptsTypes="aaaaaaaaaaaaaaaaaaaaaaaaaaaaaaaaaaaaaaaA">
                                      <p:cBhvr>
                                        <p:cTn id="6" dur="3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8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  <p:bldLst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Вспомни название органов пищеварительной системы: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611188" y="1773238"/>
            <a:ext cx="1657350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  <a:cs typeface="Arial" charset="0"/>
              </a:rPr>
              <a:t>печень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555875" y="1773238"/>
            <a:ext cx="1728788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ротовая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полость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2484438" y="3141663"/>
            <a:ext cx="1490662" cy="16557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желудок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611188" y="3284538"/>
            <a:ext cx="1419225" cy="14398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пищевод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68313" y="4724400"/>
            <a:ext cx="1727200" cy="165735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тонкий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 кишечник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2555875" y="4652963"/>
            <a:ext cx="1728788" cy="1728787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толстый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кишечник</a:t>
            </a:r>
          </a:p>
        </p:txBody>
      </p:sp>
      <p:pic>
        <p:nvPicPr>
          <p:cNvPr id="23584" name="Picture 32" descr="Рисунок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057400"/>
            <a:ext cx="2816225" cy="2997200"/>
          </a:xfrm>
          <a:noFill/>
          <a:ln/>
        </p:spPr>
      </p:pic>
      <p:sp>
        <p:nvSpPr>
          <p:cNvPr id="3277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4864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490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2384 C 0.0191 -0.0669 0.04948 -0.10972 0.06684 -0.12778 C 0.0842 -0.14584 0.08906 -0.12523 0.09323 -0.13171 C 0.09774 -0.1382 0.09635 -0.15787 0.09323 -0.16713 C 0.09028 -0.17639 0.0875 -0.18079 0.07569 -0.18658 C 0.06389 -0.19236 0.04167 -0.20139 0.02274 -0.20232 C 0.00382 -0.20324 -0.03125 -0.18634 -0.0375 -0.19259 C -0.0441 -0.19884 -0.03663 -0.21505 -0.01702 -0.23959 C 0.00295 -0.26412 0.07969 -0.31343 0.0816 -0.33959 C 0.08351 -0.36574 0.02517 -0.38866 -0.00521 -0.39653 C -0.03577 -0.4044 -0.06788 -0.39584 -0.1007 -0.38658 C -0.13351 -0.37732 -0.18038 -0.35741 -0.20226 -0.34144 C -0.22413 -0.32546 -0.22518 -0.30834 -0.2316 -0.29051 C -0.23802 -0.27269 -0.24028 -0.25834 -0.24045 -0.2338 C -0.24063 -0.20926 -0.24028 -0.17546 -0.23316 -0.14352 C -0.22604 -0.11158 -0.21302 -0.07176 -0.19774 -0.04144 C -0.18247 -0.01111 -0.16979 0.01528 -0.14184 0.03889 C -0.11389 0.0625 -0.0691 0.08426 -0.03021 0.09954 C 0.00868 0.11481 0.0592 0.12477 0.09184 0.13102 C 0.1243 0.13727 0.14253 0.14629 0.16528 0.1368 C 0.18802 0.12731 0.20347 0.08773 0.22864 0.07407 C 0.25382 0.06041 0.29687 0.05069 0.31649 0.05463 C 0.33628 0.05856 0.33385 0.09514 0.34774 0.09768 C 0.36146 0.10023 0.39375 0.07662 0.3993 0.07014 C 0.40486 0.06366 0.38455 0.05949 0.3816 0.05856 " pathEditMode="relative" rAng="0" ptsTypes="aaaaaaaaaaaaaaaaaaaaaaaaA">
                                      <p:cBhvr>
                                        <p:cTn id="6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Вспомни название органов пищеварительной системы: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609600" y="1752600"/>
            <a:ext cx="1657350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  <a:cs typeface="Arial" charset="0"/>
              </a:rPr>
              <a:t>печень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555875" y="1773238"/>
            <a:ext cx="1728788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ротовая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полость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2484438" y="3141663"/>
            <a:ext cx="1490662" cy="16557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желудок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611188" y="3284538"/>
            <a:ext cx="1419225" cy="14398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пищевод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68313" y="4724400"/>
            <a:ext cx="1727200" cy="165735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тонкий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 кишечник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2555875" y="4652963"/>
            <a:ext cx="1728788" cy="1728787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толстый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кишечник</a:t>
            </a:r>
          </a:p>
        </p:txBody>
      </p:sp>
      <p:pic>
        <p:nvPicPr>
          <p:cNvPr id="33801" name="Picture 12" descr="глот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905000"/>
            <a:ext cx="2881313" cy="3074988"/>
          </a:xfrm>
          <a:noFill/>
          <a:ln/>
        </p:spPr>
      </p:pic>
      <p:sp>
        <p:nvSpPr>
          <p:cNvPr id="338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5626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4730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-0.02037 C -0.01632 -0.02153 -0.01424 -0.02269 -0.00955 -0.02639 C -0.00486 -0.03009 0.00469 -0.03519 0.00955 -0.04213 C 0.01441 -0.04907 0.01962 -0.05486 0.01979 -0.06759 C 0.01996 -0.08032 0.02986 -0.1044 0.01094 -0.11852 C -0.00799 -0.13264 -0.06285 -0.14699 -0.0934 -0.15185 C -0.12396 -0.15671 -0.14827 -0.15764 -0.17274 -0.14792 C -0.19722 -0.13819 -0.22726 -0.11759 -0.24045 -0.09306 C -0.25365 -0.06852 -0.25486 -0.02894 -0.25226 -0.00093 C -0.24965 0.02708 -0.24792 0.05023 -0.22431 0.07569 C -0.2007 0.10116 -0.15174 0.14097 -0.11111 0.15208 C -0.07049 0.16319 0.01788 0.15671 0.01979 0.14236 C 0.0217 0.12801 -0.07083 0.07847 -0.09931 0.06574 C -0.12778 0.05301 -0.12674 0.0537 -0.1507 0.06574 C -0.17465 0.07778 -0.22327 0.10046 -0.2434 0.13843 C -0.26354 0.17639 -0.27396 0.24306 -0.27136 0.29329 C -0.26875 0.34352 -0.25278 0.40231 -0.22726 0.44028 C -0.20174 0.47824 -0.15521 0.50671 -0.1184 0.52083 C -0.0816 0.53495 -0.03715 0.53565 -0.0066 0.52454 C 0.02396 0.51343 0.04583 0.47569 0.06545 0.45417 C 0.08507 0.43264 0.09948 0.39444 0.11094 0.39514 C 0.12239 0.39583 0.1368 0.43819 0.13455 0.45787 C 0.13229 0.47755 0.10087 0.49468 0.09774 0.51296 C 0.09462 0.53125 0.09896 0.56481 0.11545 0.56782 C 0.13194 0.57083 0.16528 0.5463 0.19635 0.53056 C 0.22708 0.51481 0.27656 0.47824 0.30226 0.47361 C 0.32795 0.46898 0.33819 0.49907 0.35069 0.50301 C 0.36319 0.50694 0.37239 0.49861 0.37726 0.49722 " pathEditMode="relative" rAng="0" ptsTypes="aaaaaaaaaaaaaaaaaaaaaaaaaaaA">
                                      <p:cBhvr>
                                        <p:cTn id="6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33797" grpId="0" animBg="1"/>
      <p:bldP spid="33798" grpId="0" animBg="1"/>
      <p:bldP spid="33799" grpId="0" animBg="1"/>
      <p:bldP spid="338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Вспомни название органов пищеварительной системы:</a:t>
            </a: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611188" y="1773238"/>
            <a:ext cx="1657350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>
                <a:latin typeface="Arial" charset="0"/>
                <a:cs typeface="Arial" charset="0"/>
              </a:rPr>
              <a:t>печень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2555875" y="1773238"/>
            <a:ext cx="1728788" cy="15113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ротовая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полость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484438" y="3141663"/>
            <a:ext cx="1490662" cy="16557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желудок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611188" y="3284538"/>
            <a:ext cx="1419225" cy="1439862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пищевод</a:t>
            </a: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468313" y="4724400"/>
            <a:ext cx="1727200" cy="165735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тонкий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 кишечник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555875" y="4652963"/>
            <a:ext cx="1728788" cy="1728787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latin typeface="Arial" charset="0"/>
                <a:cs typeface="Arial" charset="0"/>
              </a:rPr>
              <a:t>толстый </a:t>
            </a:r>
          </a:p>
          <a:p>
            <a:pPr algn="ctr"/>
            <a:r>
              <a:rPr lang="ru-RU" b="1">
                <a:latin typeface="Arial" charset="0"/>
                <a:cs typeface="Arial" charset="0"/>
              </a:rPr>
              <a:t>кишечник</a:t>
            </a:r>
          </a:p>
        </p:txBody>
      </p:sp>
      <p:pic>
        <p:nvPicPr>
          <p:cNvPr id="35850" name="Picture 19" descr="Рисунок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600200"/>
            <a:ext cx="1630363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5626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592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96296E-6 C 0.01477 -0.00093 0.0297 -0.00162 0.04567 -0.00185 C 0.06164 -0.00208 0.07796 0.00301 0.0955 -0.00185 C 0.11338 -0.00671 0.13543 -0.02014 0.15157 -0.03125 C 0.16772 -0.04236 0.18109 -0.05093 0.19272 -0.06852 C 0.204 -0.08611 0.21668 -0.10695 0.22067 -0.13727 C 0.22466 -0.16759 0.22431 -0.22222 0.21633 -0.25093 C 0.20834 -0.27963 0.19081 -0.29954 0.17223 -0.30972 C 0.15348 -0.31991 0.12831 -0.31736 0.10452 -0.31181 C 0.08074 -0.30625 0.05713 -0.30046 0.02952 -0.27639 C 0.00192 -0.25232 -0.04062 -0.20718 -0.06162 -0.16667 C -0.08263 -0.12616 -0.09461 -0.07847 -0.09704 -0.03333 C -0.09947 0.0118 -0.08819 0.07407 -0.07638 0.10393 C -0.06457 0.1338 -0.04982 0.13727 -0.02638 0.14514 C -0.00294 0.15301 0.03977 0.15648 0.06477 0.15093 C 0.08977 0.14537 0.10852 0.12361 0.12362 0.1118 C 0.13872 0.1 0.14168 0.07083 0.15574 0.08055 C 0.17015 0.09028 0.18925 0.15393 0.20886 0.1706 C 0.22831 0.18727 0.25157 0.19468 0.27223 0.18055 C 0.29289 0.16643 0.31702 0.10694 0.3323 0.08634 C 0.34793 0.06574 0.35036 0.06643 0.36459 0.05694 C 0.37918 0.04745 0.39914 0.03843 0.41928 0.0294 " pathEditMode="relative" ptsTypes="aaaaaaaaaaaaaaaaaaaaaA">
                                      <p:cBhvr>
                                        <p:cTn id="6" dur="3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786688" cy="6394450"/>
          </a:xfrm>
        </p:spPr>
        <p:txBody>
          <a:bodyPr/>
          <a:lstStyle/>
          <a:p>
            <a:pPr algn="l"/>
            <a:r>
              <a:rPr lang="ru-RU" sz="3200">
                <a:solidFill>
                  <a:srgbClr val="800080"/>
                </a:solidFill>
              </a:rPr>
              <a:t>Твоё тело получает пищу и преобразует её в энергию при помощи пищеварения. В процессе пищеварения еда расщепляется до молекул, которые наше тело может усвоить, - это </a:t>
            </a:r>
            <a:r>
              <a:rPr lang="ru-RU" sz="3200">
                <a:solidFill>
                  <a:srgbClr val="00FFFF"/>
                </a:solidFill>
              </a:rPr>
              <a:t>питательные вещества</a:t>
            </a:r>
            <a:r>
              <a:rPr lang="ru-RU" sz="3200">
                <a:solidFill>
                  <a:srgbClr val="800080"/>
                </a:solidFill>
              </a:rPr>
              <a:t>. Клетки потребляют питательные вещества и избавляются от ненужных.</a:t>
            </a:r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4864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258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85720" y="500042"/>
            <a:ext cx="8643998" cy="59293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i="1" dirty="0">
                <a:ln w="12700">
                  <a:solidFill>
                    <a:srgbClr val="EF47A7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400" b="1" i="1" dirty="0">
                <a:ln w="12700">
                  <a:solidFill>
                    <a:srgbClr val="EF47A7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800" b="1" i="1" dirty="0">
                <a:ln w="12700">
                  <a:solidFill>
                    <a:srgbClr val="EF47A7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 дня школьника</a:t>
            </a:r>
            <a:r>
              <a:rPr lang="en-US" sz="4400" b="1" i="1" dirty="0">
                <a:ln w="12700">
                  <a:solidFill>
                    <a:srgbClr val="EF47A7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400" b="1" i="1" dirty="0">
                <a:ln w="12700">
                  <a:solidFill>
                    <a:srgbClr val="EF47A7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44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sz="4400" dirty="0"/>
          </a:p>
        </p:txBody>
      </p:sp>
      <p:pic>
        <p:nvPicPr>
          <p:cNvPr id="9" name="Picture 4" descr="D:\Люда\Мои документы\картинки\рис-1\часики\ag00040_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928688"/>
            <a:ext cx="2147888" cy="16414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" name="Picture 14" descr="84899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857625"/>
            <a:ext cx="2571750" cy="2066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389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aby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71688"/>
            <a:ext cx="31432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3352800" y="609600"/>
            <a:ext cx="3581400" cy="1828800"/>
          </a:xfrm>
          <a:prstGeom prst="cloudCallout">
            <a:avLst>
              <a:gd name="adj1" fmla="val -43750"/>
              <a:gd name="adj2" fmla="val 7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Monotype Corsiva" pitchFamily="66" charset="0"/>
              </a:rPr>
              <a:t>Что такое режим?</a:t>
            </a:r>
          </a:p>
        </p:txBody>
      </p:sp>
      <p:pic>
        <p:nvPicPr>
          <p:cNvPr id="4100" name="Picture 3" descr="D:\Люда\Мои документы\картинки\рис-1\кнопки_знаки\SLOVA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28625"/>
            <a:ext cx="13573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8215312" cy="4071937"/>
          </a:xfr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    Чтобы многое успеть сделать, многому научиться , важно уметь правильно распределять своё время, вырабатывать удобный распорядок дня, или режим.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    Распорядок дня – время подъёма утром, зарядка, часы занятий в школе и дома.</a:t>
            </a:r>
            <a:endParaRPr lang="ru-RU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3" name="Picture 2" descr="D:\Люда\Мои документы\картинки\русс\школьные рис\р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929063"/>
            <a:ext cx="2843213" cy="26050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3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329613" cy="4786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5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65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6500" b="1" dirty="0" smtClean="0">
                <a:solidFill>
                  <a:schemeClr val="bg2">
                    <a:lumMod val="75000"/>
                  </a:schemeClr>
                </a:solidFill>
              </a:rPr>
              <a:t>Основное требование к режиму — это точность во времени и правильное чередование, смена одних видов деятельности другими.</a:t>
            </a:r>
            <a:br>
              <a:rPr lang="ru-RU" sz="65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6500" b="1" dirty="0" smtClean="0">
                <a:solidFill>
                  <a:schemeClr val="bg2">
                    <a:lumMod val="75000"/>
                  </a:schemeClr>
                </a:solidFill>
              </a:rPr>
              <a:t>Должно быть установлено время, когда ребенок ложится спать, встает, ест, выполняет уроки, гуляет, выполняет несложные, посильные для него обязанности. Время это необходимо точно соблюдать.</a:t>
            </a:r>
            <a:r>
              <a:rPr lang="en-US" sz="65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ru-RU" sz="65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4" name="Picture 2" descr="C:\Users\viki\Pictures\141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4286250"/>
            <a:ext cx="2571750" cy="2143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28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50" y="428625"/>
            <a:ext cx="7500938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/>
              </a:rPr>
              <a:t>Помни твердо, что режим</a:t>
            </a:r>
            <a:b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/>
              </a:rPr>
            </a:b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/>
              </a:rPr>
              <a:t>людям всем необходим!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6" descr="slide0007_ima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85938"/>
            <a:ext cx="5643563" cy="468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0569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221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AD0F69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rgbClr val="AD0F69"/>
                </a:solidFill>
                <a:latin typeface="+mn-lt"/>
              </a:rPr>
            </a:br>
            <a:r>
              <a:rPr lang="en-US" sz="3600" dirty="0" smtClean="0">
                <a:solidFill>
                  <a:srgbClr val="AD0F69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rgbClr val="AD0F69"/>
                </a:solidFill>
                <a:latin typeface="+mn-lt"/>
              </a:rPr>
            </a:br>
            <a:r>
              <a:rPr lang="en-US" sz="3600" dirty="0" smtClean="0">
                <a:solidFill>
                  <a:srgbClr val="AD0F69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rgbClr val="AD0F69"/>
                </a:solidFill>
                <a:latin typeface="+mn-lt"/>
              </a:rPr>
            </a:br>
            <a:r>
              <a:rPr lang="en-US" sz="3600" dirty="0" smtClean="0">
                <a:solidFill>
                  <a:srgbClr val="AD0F69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rgbClr val="AD0F69"/>
                </a:solidFill>
                <a:latin typeface="+mn-lt"/>
              </a:rPr>
            </a:br>
            <a:r>
              <a:rPr lang="en-US" sz="3600" dirty="0" smtClean="0">
                <a:solidFill>
                  <a:srgbClr val="AD0F69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rgbClr val="AD0F69"/>
                </a:solidFill>
                <a:latin typeface="+mn-lt"/>
              </a:rPr>
            </a:br>
            <a:r>
              <a:rPr lang="ru-RU" dirty="0" smtClean="0">
                <a:solidFill>
                  <a:srgbClr val="AD0F69"/>
                </a:solidFill>
              </a:rPr>
              <a:t/>
            </a:r>
            <a:br>
              <a:rPr lang="ru-RU" dirty="0" smtClean="0">
                <a:solidFill>
                  <a:srgbClr val="AD0F69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25" y="214313"/>
            <a:ext cx="6786563" cy="60023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Приучая детей к определенному режиму, к выполнению гигиенических требований, мы создаем у них полезные для организма навыки и тем самым сохраняем их здоровье.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Твердый режим дня, установленный в соответствии с возрастными особенностями детей, — одно из существенных условий нормального физического развития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11" descr="C:\Users\viki\AppData\Local\Microsoft\Windows\Temporary Internet Files\Content.IE5\QYIAUPJ1\MCj043604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643313"/>
            <a:ext cx="1714500" cy="2322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17" descr="C:\Users\viki\AppData\Local\Microsoft\Windows\Temporary Internet Files\Content.IE5\HT7649U9\MCj042833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1812925" cy="1643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198" name="Picture 9" descr="C:\Users\viki\AppData\Local\Microsoft\Windows\Temporary Internet Files\Content.IE5\RSWC3R1M\MCj0434599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000125"/>
            <a:ext cx="9731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001000" cy="436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rgbClr val="AD0F69"/>
                </a:solidFill>
              </a:rPr>
              <a:t/>
            </a:r>
            <a:br>
              <a:rPr lang="en-US" sz="3600" b="1" u="sng" dirty="0" smtClean="0">
                <a:solidFill>
                  <a:srgbClr val="AD0F69"/>
                </a:solidFill>
              </a:rPr>
            </a:br>
            <a:r>
              <a:rPr lang="ru-RU" sz="3600" b="1" u="sng" dirty="0" smtClean="0">
                <a:solidFill>
                  <a:schemeClr val="bg2">
                    <a:lumMod val="75000"/>
                  </a:schemeClr>
                </a:solidFill>
              </a:rPr>
              <a:t>Сон</a:t>
            </a:r>
            <a:r>
              <a:rPr lang="ru-RU" sz="3600" u="sng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Только во время сна ребенок получает полный отдых. Сон должен быть достаточно продолжительным: дети  5—6 лет спят 13 часов, 7—8 лет — 12 часов. Из этого времени необходимо, особенно для младших детей, выделить часа полтора для дневного сна. Дети должны ложиться не позднее 8—9 часов вечера.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857750"/>
            <a:ext cx="3000375" cy="1714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220" name="Picture 2" descr="D:\Люда\Мои документы\картинки\рис-1\кнопки_знаки\23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57625"/>
            <a:ext cx="2428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5643563" cy="57864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i="1" u="sng" dirty="0" smtClean="0">
                <a:solidFill>
                  <a:srgbClr val="002060"/>
                </a:solidFill>
              </a:rPr>
              <a:t>Питание</a:t>
            </a:r>
            <a:r>
              <a:rPr lang="ru-RU" sz="2800" b="1" i="1" u="sng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Дети получают питание 4—5 раз в день. Первая еда дается через полчаса, во всяком случае не позднее чем через час после пробуждения ребенка, а последняя — часа за полтора до сна. Между приемами пищи должны быть установлены промежутки в 3—4 часа, их надо строго соблюдать. Наиболее сытная еда дается в обед, менее сытная — на ужин.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6" descr="http://allday.ru/uploads/posts/2009-02/1234031939_c22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357188"/>
            <a:ext cx="2514600" cy="571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01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3579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chemeClr val="bg2">
                    <a:lumMod val="75000"/>
                  </a:schemeClr>
                </a:solidFill>
              </a:rPr>
              <a:t>Прогулки. 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Как бы точно ни соблюдалось время сна и еды, режим нельзя признать правильным, если в нем не предусмотрено время для прогулки. Чем больше времени дети проводят на открытом воздухе, тем они здоровее.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bms.24open.ru/images/16a2cdfd032e56689053a167d6ce5c2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3357563"/>
            <a:ext cx="3500438" cy="30972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36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8" y="285750"/>
            <a:ext cx="8501062" cy="6062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Примерный режим дня школьника: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7:00 Подъем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7:05 – 7:30 Утренняя зарядка, умывание, уборка постели.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7:30-7:50 Завтрак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7:50 – 8:20 Дорога в школу.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8:30 – 12:30 Занятия в школе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12:30 – 13:00 Дорога из школы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13: 00 – 13:30 Обед.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13:30 – 14:30 Послеобеденный отдых, сон для детей 6 – 7 лет.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14:30 – 16:00 Прогулка, подвижные игры на улице.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16:00 – 17:30 Приготовление уроков.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17:30 – 19:00 Прогулка.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19:00 – 20:30 Ужин и свободное время.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20:30 – 21:00 Приготовление ко сну, ванна, уход за одеждой и обувью.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21:00 Спокойной ночи!</a:t>
            </a:r>
          </a:p>
        </p:txBody>
      </p:sp>
      <p:pic>
        <p:nvPicPr>
          <p:cNvPr id="12291" name="Picture 117" descr="1220533256_schoolb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612900"/>
            <a:ext cx="15001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9"/>
          <p:cNvGraphicFramePr>
            <a:graphicFrameLocks noChangeAspect="1"/>
          </p:cNvGraphicFramePr>
          <p:nvPr/>
        </p:nvGraphicFramePr>
        <p:xfrm>
          <a:off x="2700338" y="0"/>
          <a:ext cx="39989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3" imgW="3998645" imgH="6857433" progId="">
                  <p:embed/>
                </p:oleObj>
              </mc:Choice>
              <mc:Fallback>
                <p:oleObj r:id="rId3" imgW="3998645" imgH="68574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0"/>
                        <a:ext cx="399891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836613"/>
            <a:ext cx="1800225" cy="754062"/>
          </a:xfrm>
          <a:prstGeom prst="actionButtonBlank">
            <a:avLst/>
          </a:prstGeom>
          <a:solidFill>
            <a:srgbClr val="FFFF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Arial" charset="0"/>
                <a:cs typeface="Arial" charset="0"/>
                <a:hlinkClick r:id="" action="ppaction://noaction"/>
              </a:rPr>
              <a:t>Ротовая</a:t>
            </a:r>
            <a:r>
              <a:rPr lang="ru-RU" sz="2400" b="1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660066"/>
                </a:solidFill>
                <a:latin typeface="Arial" charset="0"/>
                <a:cs typeface="Arial" charset="0"/>
              </a:rPr>
              <a:t>1</a:t>
            </a:r>
          </a:p>
          <a:p>
            <a:pPr algn="ctr"/>
            <a:r>
              <a:rPr lang="ru-RU" sz="2400" b="1">
                <a:solidFill>
                  <a:schemeClr val="bg2"/>
                </a:solidFill>
                <a:latin typeface="Arial" charset="0"/>
                <a:cs typeface="Arial" charset="0"/>
                <a:hlinkClick r:id="" action="ppaction://noaction"/>
              </a:rPr>
              <a:t>полость</a:t>
            </a:r>
            <a:endParaRPr lang="ru-RU" sz="24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268" name="Line 10"/>
          <p:cNvSpPr>
            <a:spLocks noChangeShapeType="1"/>
          </p:cNvSpPr>
          <p:nvPr/>
        </p:nvSpPr>
        <p:spPr bwMode="auto">
          <a:xfrm flipH="1">
            <a:off x="5148263" y="1268413"/>
            <a:ext cx="1008062" cy="360362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2060575"/>
            <a:ext cx="1800225" cy="754063"/>
          </a:xfrm>
          <a:prstGeom prst="actionButtonBlank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  <a:hlinkClick r:id="" action="ppaction://noaction"/>
              </a:rPr>
              <a:t>Язык</a:t>
            </a:r>
            <a:endParaRPr lang="ru-RU" sz="2400" b="1">
              <a:solidFill>
                <a:srgbClr val="800080"/>
              </a:solidFill>
              <a:latin typeface="Arial" charset="0"/>
              <a:cs typeface="Arial" charset="0"/>
            </a:endParaRPr>
          </a:p>
        </p:txBody>
      </p:sp>
      <p:sp>
        <p:nvSpPr>
          <p:cNvPr id="11270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56325" y="3284538"/>
            <a:ext cx="1800225" cy="754062"/>
          </a:xfrm>
          <a:prstGeom prst="actionButtonBlank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  <a:hlinkClick r:id="" action="ppaction://noaction"/>
              </a:rPr>
              <a:t>Пищевод</a:t>
            </a:r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</a:rPr>
              <a:t> 2</a:t>
            </a:r>
          </a:p>
        </p:txBody>
      </p:sp>
      <p:sp>
        <p:nvSpPr>
          <p:cNvPr id="11271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48400" y="5638800"/>
            <a:ext cx="1655763" cy="720725"/>
          </a:xfrm>
          <a:prstGeom prst="actionButtonBlank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80"/>
                </a:solidFill>
                <a:latin typeface="Arial" charset="0"/>
                <a:cs typeface="Arial" charset="0"/>
              </a:rPr>
              <a:t>интересные</a:t>
            </a:r>
          </a:p>
          <a:p>
            <a:pPr algn="ctr"/>
            <a:r>
              <a:rPr lang="ru-RU" b="1">
                <a:solidFill>
                  <a:srgbClr val="800080"/>
                </a:solidFill>
                <a:latin typeface="Arial" charset="0"/>
                <a:cs typeface="Arial" charset="0"/>
              </a:rPr>
              <a:t>факты</a:t>
            </a:r>
          </a:p>
        </p:txBody>
      </p:sp>
      <p:sp>
        <p:nvSpPr>
          <p:cNvPr id="1127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836613"/>
            <a:ext cx="1800225" cy="754062"/>
          </a:xfrm>
          <a:prstGeom prst="actionButtonBlank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  <a:hlinkClick r:id="" action="ppaction://noaction"/>
              </a:rPr>
              <a:t>Печень</a:t>
            </a:r>
            <a:r>
              <a:rPr lang="ru-RU" sz="2400" b="1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4</a:t>
            </a:r>
            <a:endParaRPr lang="ru-RU" sz="2400" b="1">
              <a:solidFill>
                <a:srgbClr val="800080"/>
              </a:solidFill>
              <a:latin typeface="Arial" charset="0"/>
              <a:cs typeface="Arial" charset="0"/>
            </a:endParaRPr>
          </a:p>
        </p:txBody>
      </p:sp>
      <p:sp>
        <p:nvSpPr>
          <p:cNvPr id="11273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" y="2133600"/>
            <a:ext cx="1800225" cy="754063"/>
          </a:xfrm>
          <a:prstGeom prst="actionButtonBlank">
            <a:avLst/>
          </a:prstGeom>
          <a:solidFill>
            <a:srgbClr val="FFFF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</a:rPr>
              <a:t>Ж</a:t>
            </a:r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  <a:hlinkClick r:id="" action="ppaction://noaction"/>
              </a:rPr>
              <a:t>елчный</a:t>
            </a:r>
            <a:endParaRPr lang="ru-RU" sz="2400" b="1">
              <a:solidFill>
                <a:srgbClr val="800080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  <a:hlinkClick r:id="" action="ppaction://noaction"/>
              </a:rPr>
              <a:t>пузырь</a:t>
            </a:r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74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7088" y="3429000"/>
            <a:ext cx="1800225" cy="754063"/>
          </a:xfrm>
          <a:prstGeom prst="actionButtonBlank">
            <a:avLst/>
          </a:prstGeom>
          <a:solidFill>
            <a:srgbClr val="FFFF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</a:rPr>
              <a:t>Т</a:t>
            </a:r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  <a:hlinkClick r:id="" action="ppaction://noaction"/>
              </a:rPr>
              <a:t>онкий</a:t>
            </a:r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800080"/>
                </a:solidFill>
                <a:latin typeface="Times New Roman" pitchFamily="18" charset="0"/>
              </a:rPr>
              <a:t>5</a:t>
            </a:r>
            <a:endParaRPr lang="ru-RU" sz="2400" b="1">
              <a:solidFill>
                <a:schemeClr val="folHlink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</a:rPr>
              <a:t>к</a:t>
            </a:r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  <a:hlinkClick r:id="" action="ppaction://noaction"/>
              </a:rPr>
              <a:t>ишечник</a:t>
            </a:r>
            <a:endParaRPr lang="ru-RU" sz="24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pic>
        <p:nvPicPr>
          <p:cNvPr id="11275" name="Picture 34" descr="пищево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901">
            <a:off x="4572000" y="1989138"/>
            <a:ext cx="4318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76" name="Object 6"/>
          <p:cNvGraphicFramePr>
            <a:graphicFrameLocks noChangeAspect="1"/>
          </p:cNvGraphicFramePr>
          <p:nvPr/>
        </p:nvGraphicFramePr>
        <p:xfrm>
          <a:off x="4140200" y="3141663"/>
          <a:ext cx="1223963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r:id="rId6" imgW="566641" imgH="687956" progId="">
                  <p:embed/>
                </p:oleObj>
              </mc:Choice>
              <mc:Fallback>
                <p:oleObj r:id="rId6" imgW="566641" imgH="68795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141663"/>
                        <a:ext cx="1223963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7" name="Line 35"/>
          <p:cNvSpPr>
            <a:spLocks noChangeShapeType="1"/>
          </p:cNvSpPr>
          <p:nvPr/>
        </p:nvSpPr>
        <p:spPr bwMode="auto">
          <a:xfrm flipH="1" flipV="1">
            <a:off x="4716463" y="2349500"/>
            <a:ext cx="1439862" cy="1223963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8" name="Line 36"/>
          <p:cNvSpPr>
            <a:spLocks noChangeShapeType="1"/>
          </p:cNvSpPr>
          <p:nvPr/>
        </p:nvSpPr>
        <p:spPr bwMode="auto">
          <a:xfrm flipH="1" flipV="1">
            <a:off x="5148263" y="1700213"/>
            <a:ext cx="1008062" cy="720725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37"/>
          <p:cNvSpPr>
            <a:spLocks noChangeShapeType="1"/>
          </p:cNvSpPr>
          <p:nvPr/>
        </p:nvSpPr>
        <p:spPr bwMode="auto">
          <a:xfrm>
            <a:off x="2627313" y="1268413"/>
            <a:ext cx="1584325" cy="2089150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38"/>
          <p:cNvSpPr>
            <a:spLocks noChangeShapeType="1"/>
          </p:cNvSpPr>
          <p:nvPr/>
        </p:nvSpPr>
        <p:spPr bwMode="auto">
          <a:xfrm>
            <a:off x="2627313" y="2565400"/>
            <a:ext cx="1657350" cy="1008063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Line 39"/>
          <p:cNvSpPr>
            <a:spLocks noChangeShapeType="1"/>
          </p:cNvSpPr>
          <p:nvPr/>
        </p:nvSpPr>
        <p:spPr bwMode="auto">
          <a:xfrm>
            <a:off x="2627313" y="3789363"/>
            <a:ext cx="2016125" cy="576262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" y="4572000"/>
            <a:ext cx="1800225" cy="754063"/>
          </a:xfrm>
          <a:prstGeom prst="actionButtonBlank">
            <a:avLst/>
          </a:prstGeom>
          <a:solidFill>
            <a:srgbClr val="FFFFCC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</a:rPr>
              <a:t>Т</a:t>
            </a:r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  <a:hlinkClick r:id="" action="ppaction://noaction"/>
              </a:rPr>
              <a:t>олстый</a:t>
            </a:r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800080"/>
                </a:solidFill>
                <a:latin typeface="Times New Roman" pitchFamily="18" charset="0"/>
              </a:rPr>
              <a:t>6</a:t>
            </a:r>
            <a:endParaRPr lang="ru-RU" sz="2400" b="1">
              <a:solidFill>
                <a:srgbClr val="800080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  <a:hlinkClick r:id="" action="ppaction://noaction"/>
              </a:rPr>
              <a:t>кишечник</a:t>
            </a:r>
            <a:r>
              <a:rPr lang="ru-RU" sz="2400" b="1">
                <a:solidFill>
                  <a:schemeClr val="folHlin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83" name="Line 44"/>
          <p:cNvSpPr>
            <a:spLocks noChangeShapeType="1"/>
          </p:cNvSpPr>
          <p:nvPr/>
        </p:nvSpPr>
        <p:spPr bwMode="auto">
          <a:xfrm flipV="1">
            <a:off x="2743200" y="4038600"/>
            <a:ext cx="1676400" cy="428625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4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27763" y="4508500"/>
            <a:ext cx="1800225" cy="754063"/>
          </a:xfrm>
          <a:prstGeom prst="actionButtonBlank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  <a:hlinkClick r:id="" action="ppaction://noaction"/>
              </a:rPr>
              <a:t>Желудок</a:t>
            </a:r>
            <a:r>
              <a:rPr lang="ru-RU" sz="2400" b="1">
                <a:solidFill>
                  <a:srgbClr val="800080"/>
                </a:solidFill>
                <a:latin typeface="Arial" charset="0"/>
                <a:cs typeface="Arial" charset="0"/>
              </a:rPr>
              <a:t> 3</a:t>
            </a:r>
          </a:p>
        </p:txBody>
      </p:sp>
      <p:sp>
        <p:nvSpPr>
          <p:cNvPr id="11285" name="Line 47"/>
          <p:cNvSpPr>
            <a:spLocks noChangeShapeType="1"/>
          </p:cNvSpPr>
          <p:nvPr/>
        </p:nvSpPr>
        <p:spPr bwMode="auto">
          <a:xfrm flipH="1" flipV="1">
            <a:off x="5029200" y="3733800"/>
            <a:ext cx="1150938" cy="1008063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7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8123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/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Пользуясь правилами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ru-RU" sz="5400" b="1" dirty="0" smtClean="0">
                <a:solidFill>
                  <a:srgbClr val="00B050"/>
                </a:solidFill>
              </a:rPr>
              <a:t>составь свой режим дня</a:t>
            </a:r>
            <a:br>
              <a:rPr lang="ru-RU" sz="5400" b="1" dirty="0" smtClean="0">
                <a:solidFill>
                  <a:srgbClr val="00B050"/>
                </a:solidFill>
              </a:rPr>
            </a:b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2428875"/>
            <a:ext cx="8043862" cy="3697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1.Спать не менее 9,5-10 часов.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2.Чередовать  занятия – отдых - физическую гимнастику.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B050"/>
                </a:solidFill>
              </a:rPr>
              <a:t>3. Есть в одни и те же часы. 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13316" name="Picture 115" descr="sl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840288"/>
            <a:ext cx="25003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3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14313"/>
          <a:ext cx="8572500" cy="641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25"/>
                <a:gridCol w="2000250"/>
                <a:gridCol w="2000250"/>
                <a:gridCol w="2428875"/>
              </a:tblGrid>
              <a:tr h="252976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Расскажи,</a:t>
                      </a:r>
                      <a:r>
                        <a:rPr lang="ru-RU" sz="3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какой у тебя режим дня. 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39" marR="91439" marT="45719" marB="4571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</a:tr>
              <a:tr h="202731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</a:tr>
              <a:tr h="1854831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19" marB="45719"/>
                </a:tc>
              </a:tr>
            </a:tbl>
          </a:graphicData>
        </a:graphic>
      </p:graphicFrame>
      <p:pic>
        <p:nvPicPr>
          <p:cNvPr id="5" name="Picture 5" descr="C:\Documents and Settings\Admin\Рабочий стол\сканирование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786313"/>
            <a:ext cx="1643063" cy="1785937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  <p:pic>
        <p:nvPicPr>
          <p:cNvPr id="14361" name="Picture 15" descr="C:\Documents and Settings\Admin\Рабочий стол\сканирование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7188"/>
            <a:ext cx="1450975" cy="2071687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12" descr="C:\Documents and Settings\Admin\Рабочий стол\сканирование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2857500"/>
            <a:ext cx="1571625" cy="1785938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  <p:pic>
        <p:nvPicPr>
          <p:cNvPr id="8" name="Picture 9" descr="C:\Documents and Settings\Admin\Рабочий стол\сканирование0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2786063"/>
            <a:ext cx="1563687" cy="1928812"/>
          </a:xfrm>
          <a:prstGeom prst="rect">
            <a:avLst/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14364" name="Picture 7" descr="C:\Documents and Settings\Admin\Рабочий стол\сканирование00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7188"/>
            <a:ext cx="1714500" cy="21431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65" name="Picture 8" descr="C:\Documents and Settings\Admin\Рабочий стол\сканирование00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57188"/>
            <a:ext cx="1714500" cy="205581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Picture 6" descr="C:\Documents and Settings\Admin\Рабочий стол\сканирование000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3" y="2786063"/>
            <a:ext cx="1460500" cy="1857375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  <p:pic>
        <p:nvPicPr>
          <p:cNvPr id="13" name="Picture 13" descr="C:\Documents and Settings\Admin\Рабочий стол\сканирование00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4625" y="4857750"/>
            <a:ext cx="1428750" cy="1714500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  <p:pic>
        <p:nvPicPr>
          <p:cNvPr id="14" name="Picture 2" descr="C:\Documents and Settings\Admin\Рабочий стол\сканирование000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45300" y="2786063"/>
            <a:ext cx="1487488" cy="1857375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  <p:pic>
        <p:nvPicPr>
          <p:cNvPr id="15" name="Picture 10" descr="C:\Documents and Settings\Admin\Рабочий стол\сканирование001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4875" y="4857750"/>
            <a:ext cx="1387475" cy="1714500"/>
          </a:xfrm>
          <a:prstGeom prst="rect">
            <a:avLst/>
          </a:prstGeo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  <p:pic>
        <p:nvPicPr>
          <p:cNvPr id="17" name="Picture 14" descr="C:\Documents and Settings\Admin\Рабочий стол\сканирование0012.jpg"/>
          <p:cNvPicPr>
            <a:picLocks noGrp="1" noChangeAspect="1" noChangeArrowheads="1"/>
          </p:cNvPicPr>
          <p:nvPr>
            <p:ph idx="1"/>
          </p:nvPr>
        </p:nvPicPr>
        <p:blipFill>
          <a:blip r:embed="rId13"/>
          <a:srcRect/>
          <a:stretch>
            <a:fillRect/>
          </a:stretch>
        </p:blipFill>
        <p:spPr>
          <a:xfrm>
            <a:off x="6929438" y="4929188"/>
            <a:ext cx="1285875" cy="1643062"/>
          </a:xfrm>
          <a:gradFill rotWithShape="1">
            <a:gsLst>
              <a:gs pos="0">
                <a:srgbClr val="5D417E"/>
              </a:gs>
              <a:gs pos="80000">
                <a:srgbClr val="7B58A6"/>
              </a:gs>
              <a:gs pos="100000">
                <a:srgbClr val="7B57A8"/>
              </a:gs>
            </a:gsLst>
            <a:lin ang="16200000"/>
          </a:gradFill>
          <a:ln cap="flat" algn="ctr">
            <a:solidFill>
              <a:srgbClr val="7D60A0"/>
            </a:solidFill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03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часы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3038"/>
            <a:ext cx="2214562" cy="20986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1357290" y="2500307"/>
            <a:ext cx="7000924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Соблюдай режим труда и быта 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здоровье будет крепче гранита</a:t>
            </a:r>
          </a:p>
        </p:txBody>
      </p:sp>
    </p:spTree>
    <p:extLst>
      <p:ext uri="{BB962C8B-B14F-4D97-AF65-F5344CB8AC3E}">
        <p14:creationId xmlns:p14="http://schemas.microsoft.com/office/powerpoint/2010/main" val="13835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010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5261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Ротовая полость</a:t>
            </a: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676400"/>
            <a:ext cx="4772025" cy="4776788"/>
          </a:xfrm>
        </p:spPr>
        <p:txBody>
          <a:bodyPr/>
          <a:lstStyle/>
          <a:p>
            <a:r>
              <a:rPr lang="ru-RU" sz="2800">
                <a:solidFill>
                  <a:schemeClr val="bg1"/>
                </a:solidFill>
              </a:rPr>
              <a:t>   </a:t>
            </a:r>
            <a:r>
              <a:rPr lang="ru-RU" sz="2400" b="1">
                <a:solidFill>
                  <a:srgbClr val="800080"/>
                </a:solidFill>
              </a:rPr>
              <a:t>Процесс пищеварения начинается в ротовой полости. Зубы измельчают пищу, язык прижимает её к нёбу, смешивая со слюной.</a:t>
            </a:r>
          </a:p>
          <a:p>
            <a:r>
              <a:rPr lang="ru-RU" sz="2400" b="1">
                <a:solidFill>
                  <a:srgbClr val="800080"/>
                </a:solidFill>
              </a:rPr>
              <a:t>    Когда зубы и слюна делают пищу мягкой, язык проталкивает её к глотке.</a:t>
            </a:r>
          </a:p>
        </p:txBody>
      </p:sp>
      <p:pic>
        <p:nvPicPr>
          <p:cNvPr id="12292" name="Picture 12" descr="глот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00213"/>
            <a:ext cx="3746500" cy="3146425"/>
          </a:xfrm>
          <a:noFill/>
        </p:spPr>
      </p:pic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838200" y="3200400"/>
            <a:ext cx="2286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3810000" y="2971800"/>
            <a:ext cx="1524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AutoShap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67600" y="54864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321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0556 C 0.0283 0.01042 0.03958 0.01019 0.05 0.01227 C 0.05833 0.02338 0.05139 0.01667 0.06493 0.02107 C 0.0684 0.02223 0.075 0.02547 0.075 0.02547 C 0.07778 0.02477 0.08073 0.02477 0.08333 0.02338 C 0.09097 0.01968 0.08802 0.01389 0.0967 0.00996 C 0.10434 -0.00023 0.10694 -0.00486 0.09497 -0.00995 C 0.08472 -0.00856 0.07656 -0.0118 0.07326 0.00116 C 0.07535 0.0257 0.07188 0.02709 0.08837 0.03218 C 0.0934 0.03148 0.09844 0.03195 0.1033 0.0301 C 0.10486 0.02963 0.10642 0.02755 0.1066 0.02547 C 0.10764 0.00139 0.11024 -0.01203 0.09497 -0.01898 C 0.08611 -0.01828 0.07708 -0.01852 0.0684 -0.01666 C 0.06146 -0.01504 0.06632 0.00139 0.06667 0.00324 C 0.06806 0.01227 0.07604 0.01829 0.0816 0.02338 C 0.08611 0.02269 0.09115 0.02408 0.09497 0.02107 C 0.09844 0.01829 0.10174 0.00787 0.10174 0.00787 C 0.10278 0.00348 0.10399 -0.00115 0.10503 -0.00555 C 0.10642 -0.01134 0.10486 -0.01782 0.1066 -0.02338 C 0.10729 -0.02592 0.1099 -0.02639 0.11163 -0.02777 C 0.11667 -0.02662 0.12274 -0.02754 0.12674 -0.02338 C 0.13021 -0.01967 0.13194 -0.01412 0.13507 -0.00995 C 0.13559 -0.00625 0.13663 0.00116 0.13663 0.00116 " pathEditMode="relative" ptsTypes="ffffffffffffffffffffffA">
                                      <p:cBhvr>
                                        <p:cTn id="1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3032 C 0.00451 -0.03056 0.01042 -0.03079 0.01319 -0.02847 C 0.01597 -0.02616 0.01545 -0.0206 0.01476 -0.01667 C 0.01406 -0.01273 0.01042 -0.01065 0.00885 -0.00486 C 0.00729 0.00093 0.00451 0.01273 0.0059 0.01852 C 0.00729 0.02431 0.01753 0.02639 0.01771 0.03032 C 0.01788 0.03426 0.01146 0.03611 0.00729 0.04213 C 0.00313 0.04815 -0.00747 0.06111 -0.00729 0.06574 C -0.00712 0.07037 0.00694 0.06736 0.00885 0.06968 C 0.01076 0.07199 0.00451 0.07593 0.00434 0.0794 C 0.00417 0.08287 0.00677 0.09051 0.00729 0.0912 " pathEditMode="relative" ptsTypes="aaaaaaaaaaA">
                                      <p:cBhvr>
                                        <p:cTn id="16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3032 C 0.00451 -0.03056 0.01042 -0.03079 0.01319 -0.02847 C 0.01597 -0.02616 0.01545 -0.0206 0.01476 -0.01667 C 0.01406 -0.01273 0.01042 -0.01065 0.00885 -0.00486 C 0.00729 0.00093 0.00451 0.01273 0.0059 0.01852 C 0.00729 0.02431 0.01753 0.02639 0.01771 0.03032 C 0.01788 0.03426 0.01146 0.03611 0.00729 0.04213 C 0.00313 0.04815 -0.00747 0.06111 -0.00729 0.06574 C -0.00712 0.07037 0.00694 0.06736 0.00885 0.06968 C 0.01076 0.07199 0.00451 0.07593 0.00434 0.0794 C 0.00417 0.08287 0.00677 0.09051 0.00729 0.0912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7" grpId="0" animBg="1"/>
      <p:bldP spid="1229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3" descr="Рисунок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52800"/>
            <a:ext cx="3389313" cy="2851150"/>
          </a:xfrm>
          <a:noFill/>
        </p:spPr>
      </p:pic>
      <p:sp>
        <p:nvSpPr>
          <p:cNvPr id="28675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Язык</a:t>
            </a: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676400"/>
            <a:ext cx="8640762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bg1"/>
                </a:solidFill>
              </a:rPr>
              <a:t>   </a:t>
            </a:r>
            <a:r>
              <a:rPr lang="ru-RU" sz="2800" b="1">
                <a:solidFill>
                  <a:srgbClr val="800080"/>
                </a:solidFill>
              </a:rPr>
              <a:t>Язык также помогает различать вкус. Вкусовые сосочки на поверхности языка передают сигналы в мозг: сладкое, кислое солёное, горькое.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3851275" y="3860800"/>
            <a:ext cx="2449513" cy="720725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8678" name="WordArt 11"/>
          <p:cNvSpPr>
            <a:spLocks noChangeArrowheads="1" noChangeShapeType="1" noTextEdit="1"/>
          </p:cNvSpPr>
          <p:nvPr/>
        </p:nvSpPr>
        <p:spPr bwMode="auto">
          <a:xfrm>
            <a:off x="4067175" y="3933825"/>
            <a:ext cx="1790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Arial"/>
                <a:cs typeface="Arial"/>
              </a:rPr>
              <a:t>горькое</a:t>
            </a:r>
          </a:p>
        </p:txBody>
      </p:sp>
      <p:sp>
        <p:nvSpPr>
          <p:cNvPr id="28679" name="Rectangle 12"/>
          <p:cNvSpPr>
            <a:spLocks noChangeArrowheads="1"/>
          </p:cNvSpPr>
          <p:nvPr/>
        </p:nvSpPr>
        <p:spPr bwMode="auto">
          <a:xfrm>
            <a:off x="3708400" y="4724400"/>
            <a:ext cx="2449513" cy="720725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8680" name="WordArt 13"/>
          <p:cNvSpPr>
            <a:spLocks noChangeArrowheads="1" noChangeShapeType="1" noTextEdit="1"/>
          </p:cNvSpPr>
          <p:nvPr/>
        </p:nvSpPr>
        <p:spPr bwMode="auto">
          <a:xfrm>
            <a:off x="3995738" y="4868863"/>
            <a:ext cx="1790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кислое</a:t>
            </a:r>
          </a:p>
        </p:txBody>
      </p:sp>
      <p:sp>
        <p:nvSpPr>
          <p:cNvPr id="28681" name="Rectangle 14"/>
          <p:cNvSpPr>
            <a:spLocks noChangeArrowheads="1"/>
          </p:cNvSpPr>
          <p:nvPr/>
        </p:nvSpPr>
        <p:spPr bwMode="auto">
          <a:xfrm>
            <a:off x="3276600" y="5589588"/>
            <a:ext cx="2449513" cy="720725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8682" name="Rectangle 15"/>
          <p:cNvSpPr>
            <a:spLocks noChangeArrowheads="1"/>
          </p:cNvSpPr>
          <p:nvPr/>
        </p:nvSpPr>
        <p:spPr bwMode="auto">
          <a:xfrm>
            <a:off x="395288" y="5949950"/>
            <a:ext cx="2449512" cy="720725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8683" name="WordArt 16"/>
          <p:cNvSpPr>
            <a:spLocks noChangeArrowheads="1" noChangeShapeType="1" noTextEdit="1"/>
          </p:cNvSpPr>
          <p:nvPr/>
        </p:nvSpPr>
        <p:spPr bwMode="auto">
          <a:xfrm>
            <a:off x="3492500" y="5661025"/>
            <a:ext cx="1790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солёное</a:t>
            </a:r>
          </a:p>
        </p:txBody>
      </p:sp>
      <p:sp>
        <p:nvSpPr>
          <p:cNvPr id="28684" name="WordArt 17"/>
          <p:cNvSpPr>
            <a:spLocks noChangeArrowheads="1" noChangeShapeType="1" noTextEdit="1"/>
          </p:cNvSpPr>
          <p:nvPr/>
        </p:nvSpPr>
        <p:spPr bwMode="auto">
          <a:xfrm>
            <a:off x="755650" y="6021388"/>
            <a:ext cx="1790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Arial"/>
                <a:cs typeface="Arial"/>
              </a:rPr>
              <a:t>сладкое</a:t>
            </a:r>
          </a:p>
        </p:txBody>
      </p:sp>
      <p:sp>
        <p:nvSpPr>
          <p:cNvPr id="28685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01000" y="5638800"/>
            <a:ext cx="682625" cy="754063"/>
          </a:xfrm>
          <a:prstGeom prst="actionButtonReturn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 rot="13073221">
            <a:off x="1936750" y="5468938"/>
            <a:ext cx="838200" cy="485775"/>
          </a:xfrm>
          <a:prstGeom prst="rightArrow">
            <a:avLst>
              <a:gd name="adj1" fmla="val 50000"/>
              <a:gd name="adj2" fmla="val 431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3" name="AutoShape 21"/>
          <p:cNvSpPr>
            <a:spLocks noChangeArrowheads="1"/>
          </p:cNvSpPr>
          <p:nvPr/>
        </p:nvSpPr>
        <p:spPr bwMode="auto">
          <a:xfrm rot="1334725">
            <a:off x="2362200" y="51816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 rot="1000775">
            <a:off x="2524125" y="4568825"/>
            <a:ext cx="1208088" cy="485775"/>
          </a:xfrm>
          <a:prstGeom prst="leftArrow">
            <a:avLst>
              <a:gd name="adj1" fmla="val 50000"/>
              <a:gd name="adj2" fmla="val 621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2438400" y="4114800"/>
            <a:ext cx="1357313" cy="485775"/>
          </a:xfrm>
          <a:prstGeom prst="leftArrow">
            <a:avLst>
              <a:gd name="adj1" fmla="val 50000"/>
              <a:gd name="adj2" fmla="val 698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79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2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2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0" grpId="0" animBg="1"/>
      <p:bldP spid="28683" grpId="0" animBg="1"/>
      <p:bldP spid="28684" grpId="0" animBg="1"/>
      <p:bldP spid="28692" grpId="0" animBg="1"/>
      <p:bldP spid="28693" grpId="0" animBg="1"/>
      <p:bldP spid="28694" grpId="0" animBg="1"/>
      <p:bldP spid="28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  Пищевод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71750" y="1600200"/>
            <a:ext cx="611505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bg1"/>
                </a:solidFill>
              </a:rPr>
              <a:t>   </a:t>
            </a:r>
            <a:r>
              <a:rPr lang="ru-RU" sz="2800" b="1">
                <a:solidFill>
                  <a:srgbClr val="800080"/>
                </a:solidFill>
              </a:rPr>
              <a:t>Далее размельчённая пища по пищеводу поступает в желудок. Пищевод – это мышечная трубка, выстланная слизистой оболочкой. </a:t>
            </a:r>
          </a:p>
        </p:txBody>
      </p:sp>
      <p:sp>
        <p:nvSpPr>
          <p:cNvPr id="13316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48600" y="5638800"/>
            <a:ext cx="682625" cy="754063"/>
          </a:xfrm>
          <a:prstGeom prst="actionButtonReturn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13317" name="Picture 19" descr="Рисунок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1714500" cy="5688012"/>
          </a:xfrm>
          <a:noFill/>
        </p:spPr>
      </p:pic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752600" y="1295400"/>
            <a:ext cx="2286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944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3.7037E-7 C -0.00053 0.01713 0.00052 0.03426 -0.00174 0.05115 C -0.00244 0.05648 -0.00608 0.05995 -0.00834 0.06435 C -0.01233 0.07245 -0.01424 0.08264 -0.01841 0.09097 C -0.02014 0.09838 -0.02327 0.10139 -0.02501 0.10879 C -0.02379 0.13287 -0.02709 0.16342 -0.01667 0.18449 C -0.01789 0.20046 -0.01997 0.21342 -0.02171 0.22893 C -0.02223 0.24676 -0.02153 0.26458 -0.02344 0.28217 C -0.02379 0.28518 -0.02709 0.28611 -0.0283 0.28889 C -0.03004 0.29305 -0.03178 0.30208 -0.03178 0.30208 C -0.02952 0.32014 -0.02726 0.32014 -0.03178 0.33773 C -0.03091 0.34884 -0.02882 0.35995 -0.0283 0.37106 C -0.02744 0.38889 -0.02778 0.40648 -0.02674 0.4243 C -0.02657 0.42662 -0.02501 0.43101 -0.02501 0.43101 " pathEditMode="relative" ptsTypes="fffffffffffffA">
                                      <p:cBhvr>
                                        <p:cTn id="9" dur="5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77778E-6 C -0.00087 0.01898 0.00243 0.03379 -0.00677 0.04675 C -0.00782 0.05115 -0.00973 0.05532 -0.01007 0.05995 C -0.01094 0.07036 -0.0099 0.08171 -0.01337 0.0912 C -0.01511 0.09606 -0.02014 0.10439 -0.02014 0.10439 C -0.02986 0.14629 -0.02917 0.19421 -0.01841 0.23564 C -0.01893 0.25995 -0.01858 0.28449 -0.02014 0.30879 C -0.02049 0.31342 -0.02518 0.31574 -0.02674 0.3199 C -0.02726 0.32152 -0.02969 0.33171 -0.03004 0.33333 C -0.02952 0.35555 -0.02934 0.37777 -0.02848 0.39999 C -0.0283 0.40254 -0.02622 0.41828 -0.025 0.42222 C -0.02414 0.42476 -0.02171 0.42893 -0.02171 0.42893 " pathEditMode="relative" ptsTypes="fffffffffffA">
                                      <p:cBhvr>
                                        <p:cTn id="1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8" grpId="1" animBg="1"/>
      <p:bldP spid="13318" grpId="2" animBg="1"/>
      <p:bldP spid="13318" grpId="3" animBg="1"/>
      <p:bldP spid="13318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Желудок</a:t>
            </a:r>
          </a:p>
        </p:txBody>
      </p:sp>
      <p:pic>
        <p:nvPicPr>
          <p:cNvPr id="14339" name="Picture 7" descr="желудок 0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3657600" cy="3352800"/>
          </a:xfrm>
          <a:noFill/>
        </p:spPr>
      </p:pic>
      <p:sp>
        <p:nvSpPr>
          <p:cNvPr id="14340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676400"/>
            <a:ext cx="47244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1"/>
                </a:solidFill>
              </a:rPr>
              <a:t>    </a:t>
            </a:r>
            <a:r>
              <a:rPr lang="ru-RU" sz="2400" b="1">
                <a:solidFill>
                  <a:srgbClr val="800080"/>
                </a:solidFill>
              </a:rPr>
              <a:t>Когда пища достигает желудка, мышцы желудка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800080"/>
                </a:solidFill>
              </a:rPr>
              <a:t>    её сдавливают, встряхивают,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800080"/>
                </a:solidFill>
              </a:rPr>
              <a:t>    перемешивают,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800080"/>
                </a:solidFill>
              </a:rPr>
              <a:t>    доводя до кашицеобразного состояния.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>
                <a:solidFill>
                  <a:srgbClr val="800080"/>
                </a:solidFill>
              </a:rPr>
              <a:t>   Здесь пища разлагается под действием соляной кислоты и желудочного сока.</a:t>
            </a:r>
          </a:p>
        </p:txBody>
      </p:sp>
      <p:sp>
        <p:nvSpPr>
          <p:cNvPr id="1434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5943600"/>
            <a:ext cx="682625" cy="754063"/>
          </a:xfrm>
          <a:prstGeom prst="actionButtonReturn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49167" name="Picture 15" descr="Рисунок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3657600" cy="3352800"/>
          </a:xfrm>
          <a:noFill/>
        </p:spPr>
      </p:pic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2667000" y="1752600"/>
            <a:ext cx="304800" cy="3810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380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3.7037E-7 C 0.01112 0.00116 0.02466 -0.0044 0.0283 0.01111 C 0.02778 0.01922 0.02761 0.02732 0.02674 0.03542 C 0.02466 0.05533 -0.00555 0.0507 -0.01164 0.05116 C -0.0151 0.0581 -0.02187 0.08195 -0.01164 0.08449 C -0.00399 0.08635 0.00382 0.08588 0.01164 0.08658 C 0.02084 0.1044 0.01511 0.12084 0.0033 0.13102 C -0.00052 0.14723 -0.00746 0.14167 -0.01996 0.14005 C -0.02343 0.1331 -0.02743 0.13033 -0.03159 0.12431 C -0.03819 0.125 -0.04513 0.12408 -0.05156 0.12662 C -0.05642 0.12871 -0.04965 0.15255 -0.0467 0.15556 C -0.03697 0.16574 -0.02222 0.15903 -0.00989 0.15996 C -0.00833 0.16297 -0.00555 0.16505 -0.00503 0.16875 C -0.00121 0.20023 -0.01788 0.1875 -0.03836 0.18889 C -0.04166 0.1875 -0.04548 0.18727 -0.04826 0.18449 C -0.05555 0.17709 -0.05329 0.15278 -0.04826 0.14445 C -0.04531 0.13959 -0.04218 0.14028 -0.03836 0.13773 C -0.03003 0.13218 -0.021 0.12685 -0.01336 0.11991 C -0.0085 0.11042 -0.01076 0.10648 -0.00329 0.1 C 0.00539 0.11783 0.00018 0.14074 -0.00833 0.15764 C -0.01232 0.17454 -0.02031 0.16806 -0.03333 0.16667 C -0.03229 0.15116 -0.03177 0.13542 -0.03003 0.11991 C -0.02881 0.10903 -0.01249 0.0794 -0.00659 0.06875 C -0.00399 0.05787 0.00261 0.05417 0.01007 0.05116 C 0.01285 0.05185 0.01598 0.05139 0.01841 0.05324 C 0.02796 0.06042 0.02448 0.08704 0.01667 0.0956 C 0.00817 0.10486 -0.00486 0.10324 -0.01493 0.1044 C -0.01718 0.1051 -0.01961 0.10533 -0.0217 0.10672 C -0.02517 0.10903 -0.03159 0.11551 -0.03159 0.11551 C -0.0368 0.12593 -0.03854 0.12662 -0.03333 0.14445 C -0.03229 0.14792 -0.02864 0.14861 -0.02656 0.15116 C -0.02395 0.1544 -0.02239 0.1588 -0.01996 0.16227 C -0.01753 0.1713 -0.01302 0.18496 -0.01996 0.19329 C -0.02413 0.19838 -0.03107 0.19167 -0.03663 0.19098 C -0.04513 0.18357 -0.05399 0.17986 -0.06336 0.17547 C -0.06388 0.17778 -0.06493 0.17986 -0.06493 0.18218 C -0.06493 0.18889 -0.06475 0.1956 -0.06336 0.20209 C -0.06284 0.20463 -0.05069 0.21667 -0.04826 0.21991 " pathEditMode="relative" ptsTypes="fffffffffffffffffffffffffffffffffffffA">
                                      <p:cBhvr>
                                        <p:cTn id="13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0" descr="Рисунок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4032250" cy="2717800"/>
          </a:xfrm>
          <a:noFill/>
        </p:spPr>
      </p:pic>
      <p:sp>
        <p:nvSpPr>
          <p:cNvPr id="15363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Печень</a:t>
            </a:r>
          </a:p>
        </p:txBody>
      </p:sp>
      <p:sp>
        <p:nvSpPr>
          <p:cNvPr id="1536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600200"/>
            <a:ext cx="4324350" cy="4421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</a:rPr>
              <a:t>    </a:t>
            </a:r>
            <a:r>
              <a:rPr lang="ru-RU" sz="2400" b="1">
                <a:solidFill>
                  <a:srgbClr val="800080"/>
                </a:solidFill>
              </a:rPr>
              <a:t>Печень вырабатывает желчь, которая расщепляет пищу и способствует её перевариванию. А так же обезвреживает некоторые вредные вещества, попадающие в организм. </a:t>
            </a:r>
          </a:p>
          <a:p>
            <a:pPr>
              <a:buFont typeface="Wingdings" pitchFamily="2" charset="2"/>
              <a:buNone/>
            </a:pPr>
            <a:r>
              <a:rPr lang="ru-RU" sz="2400" b="1">
                <a:solidFill>
                  <a:srgbClr val="800080"/>
                </a:solidFill>
              </a:rPr>
              <a:t>    </a:t>
            </a:r>
          </a:p>
        </p:txBody>
      </p:sp>
      <p:sp>
        <p:nvSpPr>
          <p:cNvPr id="15366" name="WordArt 14"/>
          <p:cNvSpPr>
            <a:spLocks noChangeArrowheads="1" noChangeShapeType="1" noTextEdit="1"/>
          </p:cNvSpPr>
          <p:nvPr/>
        </p:nvSpPr>
        <p:spPr bwMode="auto">
          <a:xfrm>
            <a:off x="2555875" y="5084763"/>
            <a:ext cx="1331913" cy="31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печень</a:t>
            </a:r>
          </a:p>
        </p:txBody>
      </p:sp>
      <p:sp>
        <p:nvSpPr>
          <p:cNvPr id="15367" name="Line 15"/>
          <p:cNvSpPr>
            <a:spLocks noChangeShapeType="1"/>
          </p:cNvSpPr>
          <p:nvPr/>
        </p:nvSpPr>
        <p:spPr bwMode="auto">
          <a:xfrm flipH="1" flipV="1">
            <a:off x="2411413" y="2636838"/>
            <a:ext cx="720725" cy="2447925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8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467600" y="5410200"/>
            <a:ext cx="1042988" cy="1042988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679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>
                <a:solidFill>
                  <a:srgbClr val="FF3399"/>
                </a:solidFill>
              </a:rPr>
              <a:t>Желчный пузырь</a:t>
            </a:r>
          </a:p>
        </p:txBody>
      </p:sp>
      <p:sp>
        <p:nvSpPr>
          <p:cNvPr id="20483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53400" y="5791200"/>
            <a:ext cx="682625" cy="754063"/>
          </a:xfrm>
          <a:prstGeom prst="actionButtonReturn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0484" name="Picture 17" descr="Рисунок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438400"/>
            <a:ext cx="4392613" cy="2547938"/>
          </a:xfrm>
          <a:noFill/>
        </p:spPr>
      </p:pic>
      <p:sp>
        <p:nvSpPr>
          <p:cNvPr id="20485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16113"/>
            <a:ext cx="4191000" cy="32400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rgbClr val="800080"/>
                </a:solidFill>
              </a:rPr>
              <a:t>   Желчный пузырь – это «мешок», в котором хранится желчь, образованная в печени.</a:t>
            </a: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25778626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783</Words>
  <Application>Microsoft Office PowerPoint</Application>
  <PresentationFormat>Экран (4:3)</PresentationFormat>
  <Paragraphs>148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Органы пищеварения</vt:lpstr>
      <vt:lpstr>Твоё тело получает пищу и преобразует её в энергию при помощи пищеварения. В процессе пищеварения еда расщепляется до молекул, которые наше тело может усвоить, - это питательные вещества. Клетки потребляют питательные вещества и избавляются от ненужных.</vt:lpstr>
      <vt:lpstr>Презентация PowerPoint</vt:lpstr>
      <vt:lpstr>Ротовая полость</vt:lpstr>
      <vt:lpstr>Язык</vt:lpstr>
      <vt:lpstr>  Пищевод</vt:lpstr>
      <vt:lpstr>Желудок</vt:lpstr>
      <vt:lpstr>Печень</vt:lpstr>
      <vt:lpstr>Желчный пузырь</vt:lpstr>
      <vt:lpstr>Тонкий кишечник</vt:lpstr>
      <vt:lpstr>Толстый кишечник</vt:lpstr>
      <vt:lpstr>Это интересно</vt:lpstr>
      <vt:lpstr>Презентация PowerPoint</vt:lpstr>
      <vt:lpstr>Вспомни название органов пищеварительной системы:</vt:lpstr>
      <vt:lpstr>Вспомни название органов пищеварительной системы:</vt:lpstr>
      <vt:lpstr>Вспомни название органов пищеварительной системы:</vt:lpstr>
      <vt:lpstr>Вспомни название органов пищеварительной системы:</vt:lpstr>
      <vt:lpstr>Вспомни название органов пищеварительной системы:</vt:lpstr>
      <vt:lpstr>Вспомни название органов пищеварительной системы: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 Сон. Только во время сна ребенок получает полный отдых. Сон должен быть достаточно продолжительным: дети  5—6 лет спят 13 часов, 7—8 лет — 12 часов. Из этого времени необходимо, особенно для младших детей, выделить часа полтора для дневного сна. Дети должны ложиться не позднее 8—9 часов вечера.  </vt:lpstr>
      <vt:lpstr>Питание. Дети получают питание 4—5 раз в день. Первая еда дается через полчаса, во всяком случае не позднее чем через час после пробуждения ребенка, а последняя — часа за полтора до сна. Между приемами пищи должны быть установлены промежутки в 3—4 часа, их надо строго соблюдать. Наиболее сытная еда дается в обед, менее сытная — на ужин. </vt:lpstr>
      <vt:lpstr>Прогулки. Как бы точно ни соблюдалось время сна и еды, режим нельзя признать правильным, если в нем не предусмотрено время для прогулки. Чем больше времени дети проводят на открытом воздухе, тем они здоровее.    </vt:lpstr>
      <vt:lpstr>Презентация PowerPoint</vt:lpstr>
      <vt:lpstr>  Пользуясь правилами составь свой режим дня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пищеварения</dc:title>
  <cp:lastModifiedBy>dom</cp:lastModifiedBy>
  <cp:revision>3</cp:revision>
  <dcterms:modified xsi:type="dcterms:W3CDTF">2020-05-13T15:18:16Z</dcterms:modified>
</cp:coreProperties>
</file>