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56" r:id="rId2"/>
    <p:sldId id="257" r:id="rId3"/>
    <p:sldId id="261" r:id="rId4"/>
    <p:sldId id="262" r:id="rId5"/>
    <p:sldId id="260" r:id="rId6"/>
    <p:sldId id="264" r:id="rId7"/>
    <p:sldId id="263" r:id="rId8"/>
    <p:sldId id="265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26" autoAdjust="0"/>
    <p:restoredTop sz="94660" autoAdjust="0"/>
  </p:normalViewPr>
  <p:slideViewPr>
    <p:cSldViewPr snapToGrid="0">
      <p:cViewPr>
        <p:scale>
          <a:sx n="77" d="100"/>
          <a:sy n="77" d="100"/>
        </p:scale>
        <p:origin x="-576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38E7-9325-4670-93C8-4ABCE4E630D6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E8FA-C544-489D-96A2-3B0F07632B6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11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38E7-9325-4670-93C8-4ABCE4E630D6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E8FA-C544-489D-96A2-3B0F07632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40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38E7-9325-4670-93C8-4ABCE4E630D6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E8FA-C544-489D-96A2-3B0F07632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84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38E7-9325-4670-93C8-4ABCE4E630D6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E8FA-C544-489D-96A2-3B0F07632B6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592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38E7-9325-4670-93C8-4ABCE4E630D6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E8FA-C544-489D-96A2-3B0F07632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83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38E7-9325-4670-93C8-4ABCE4E630D6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E8FA-C544-489D-96A2-3B0F07632B6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28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38E7-9325-4670-93C8-4ABCE4E630D6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E8FA-C544-489D-96A2-3B0F07632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2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38E7-9325-4670-93C8-4ABCE4E630D6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E8FA-C544-489D-96A2-3B0F07632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0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38E7-9325-4670-93C8-4ABCE4E630D6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E8FA-C544-489D-96A2-3B0F07632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65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38E7-9325-4670-93C8-4ABCE4E630D6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E8FA-C544-489D-96A2-3B0F07632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80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38E7-9325-4670-93C8-4ABCE4E630D6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E8FA-C544-489D-96A2-3B0F07632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2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38E7-9325-4670-93C8-4ABCE4E630D6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E8FA-C544-489D-96A2-3B0F07632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82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38E7-9325-4670-93C8-4ABCE4E630D6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E8FA-C544-489D-96A2-3B0F07632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44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38E7-9325-4670-93C8-4ABCE4E630D6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E8FA-C544-489D-96A2-3B0F07632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18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38E7-9325-4670-93C8-4ABCE4E630D6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E8FA-C544-489D-96A2-3B0F07632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43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38E7-9325-4670-93C8-4ABCE4E630D6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E8FA-C544-489D-96A2-3B0F07632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4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38E7-9325-4670-93C8-4ABCE4E630D6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E8FA-C544-489D-96A2-3B0F07632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48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F7738E7-9325-4670-93C8-4ABCE4E630D6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04DE8FA-C544-489D-96A2-3B0F07632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3517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7000">
              <a:schemeClr val="bg2">
                <a:tint val="97000"/>
                <a:hueMod val="92000"/>
                <a:satMod val="169000"/>
                <a:lumMod val="75000"/>
                <a:lumOff val="25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3733" y="538843"/>
            <a:ext cx="9921195" cy="1714499"/>
          </a:xfrm>
        </p:spPr>
        <p:txBody>
          <a:bodyPr>
            <a:normAutofit fontScale="90000"/>
          </a:bodyPr>
          <a:lstStyle/>
          <a:p>
            <a:pPr algn="r"/>
            <a:r>
              <a:rPr lang="ru-RU" sz="5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И ПТИЦ ВЕСЕННИХ ГОЛОСА</a:t>
            </a:r>
            <a:r>
              <a:rPr lang="ru-RU" sz="5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54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93" y="1729163"/>
            <a:ext cx="4572000" cy="3048000"/>
          </a:xfrm>
          <a:prstGeom prst="rect">
            <a:avLst/>
          </a:prstGeom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647038" y="3843867"/>
            <a:ext cx="6203092" cy="1947333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>
                <a:solidFill>
                  <a:schemeClr val="tx1"/>
                </a:solidFill>
              </a:rPr>
              <a:t>15.05.2020г.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10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5385" y="424542"/>
            <a:ext cx="3558041" cy="89807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Segoe Script" panose="020B0504020000000003" pitchFamily="34" charset="0"/>
              </a:rPr>
              <a:t>ВОЗВРАЩЕНИЕ ДОМОЙ.</a:t>
            </a:r>
            <a:endParaRPr lang="ru-RU" sz="2800" b="1" dirty="0">
              <a:solidFill>
                <a:srgbClr val="FFFF00"/>
              </a:solidFill>
              <a:latin typeface="Segoe Script" panose="020B0504020000000003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283483"/>
            <a:ext cx="3092277" cy="2055076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392386" y="1272746"/>
            <a:ext cx="6803543" cy="5301049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FF00"/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Много ли перелетных птиц возвращаются </a:t>
            </a:r>
            <a:r>
              <a:rPr lang="ru-RU" sz="2400" b="1" dirty="0" smtClean="0">
                <a:solidFill>
                  <a:srgbClr val="FFFF00"/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весной? Да! </a:t>
            </a:r>
            <a:r>
              <a:rPr lang="ru-RU" sz="2400" b="1" dirty="0">
                <a:solidFill>
                  <a:srgbClr val="FFFF00"/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Е</a:t>
            </a:r>
            <a:r>
              <a:rPr lang="ru-RU" sz="2400" b="1" dirty="0" smtClean="0">
                <a:solidFill>
                  <a:srgbClr val="FFFF00"/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сли </a:t>
            </a:r>
            <a:r>
              <a:rPr lang="ru-RU" sz="2400" b="1" dirty="0">
                <a:solidFill>
                  <a:srgbClr val="FFFF00"/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говорить о России, то улетают и возвращаются около 60 видов птиц</a:t>
            </a:r>
            <a:r>
              <a:rPr lang="ru-RU" sz="2400" b="1" dirty="0" smtClean="0">
                <a:solidFill>
                  <a:srgbClr val="FFFF00"/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.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FFFF00"/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FF00"/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Самыми первыми возвращаются </a:t>
            </a:r>
            <a:r>
              <a:rPr lang="ru-RU" sz="2400" b="1" dirty="0" smtClean="0">
                <a:solidFill>
                  <a:srgbClr val="FFFF00"/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грачи, </a:t>
            </a:r>
            <a:r>
              <a:rPr lang="ru-RU" sz="2400" b="1" dirty="0">
                <a:solidFill>
                  <a:srgbClr val="FFFF00"/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за </a:t>
            </a:r>
            <a:r>
              <a:rPr lang="ru-RU" sz="2400" b="1" dirty="0" smtClean="0">
                <a:solidFill>
                  <a:srgbClr val="FFFF00"/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ними скворцы</a:t>
            </a:r>
            <a:r>
              <a:rPr lang="ru-RU" sz="2400" b="1" dirty="0">
                <a:solidFill>
                  <a:srgbClr val="FFFF00"/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, дрозды и зяблики, а самыми последними </a:t>
            </a:r>
            <a:r>
              <a:rPr lang="ru-RU" sz="2400" b="1" dirty="0" smtClean="0">
                <a:solidFill>
                  <a:srgbClr val="FFFF00"/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- соловьи</a:t>
            </a:r>
            <a:r>
              <a:rPr lang="ru-RU" sz="2400" b="1" dirty="0">
                <a:solidFill>
                  <a:srgbClr val="FFFF00"/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, которые </a:t>
            </a:r>
            <a:endParaRPr lang="ru-RU" sz="2400" b="1" dirty="0" smtClean="0">
              <a:solidFill>
                <a:srgbClr val="FFFF00"/>
              </a:solidFill>
              <a:latin typeface="Segoe Script" panose="020B0504020000000003" pitchFamily="34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FFFF00"/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своими </a:t>
            </a:r>
            <a:r>
              <a:rPr lang="ru-RU" sz="2400" b="1" dirty="0">
                <a:solidFill>
                  <a:srgbClr val="FFFF00"/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мелодичными </a:t>
            </a:r>
            <a:endParaRPr lang="ru-RU" sz="2400" b="1" dirty="0" smtClean="0">
              <a:solidFill>
                <a:srgbClr val="FFFF00"/>
              </a:solidFill>
              <a:latin typeface="Segoe Script" panose="020B0504020000000003" pitchFamily="34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FFFF00"/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трелями </a:t>
            </a:r>
            <a:r>
              <a:rPr lang="ru-RU" sz="2400" b="1" dirty="0">
                <a:solidFill>
                  <a:srgbClr val="FFFF00"/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возвещают о </a:t>
            </a:r>
            <a:endParaRPr lang="ru-RU" sz="2400" b="1" dirty="0" smtClean="0">
              <a:solidFill>
                <a:srgbClr val="FFFF00"/>
              </a:solidFill>
              <a:latin typeface="Segoe Script" panose="020B0504020000000003" pitchFamily="34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FFFF00"/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весеннем </a:t>
            </a:r>
            <a:r>
              <a:rPr lang="ru-RU" sz="2400" b="1" dirty="0">
                <a:solidFill>
                  <a:srgbClr val="FFFF00"/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тепле и уюте.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b="1" dirty="0">
              <a:latin typeface="Segoe Script" panose="020B0504020000000003" pitchFamily="34" charset="0"/>
            </a:endParaRPr>
          </a:p>
        </p:txBody>
      </p:sp>
      <p:pic>
        <p:nvPicPr>
          <p:cNvPr id="2050" name="Picture 2" descr="http://img0.liveinternet.ru/images/attach/c/7/96/982/96982268_large_1359473649_kfp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2" y="2020869"/>
            <a:ext cx="3206008" cy="284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062.radikal.ru/1403/b3/7228f60f5e7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754" y="4000930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31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4525" y="195942"/>
            <a:ext cx="3657600" cy="1649627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  <a:latin typeface="Segoe Script" panose="020B0504020000000003" pitchFamily="34" charset="0"/>
              </a:rPr>
              <a:t>Грачи.</a:t>
            </a:r>
            <a:br>
              <a:rPr lang="ru-RU" sz="3600" dirty="0" smtClean="0">
                <a:solidFill>
                  <a:srgbClr val="FFFF00"/>
                </a:solidFill>
                <a:latin typeface="Segoe Script" panose="020B0504020000000003" pitchFamily="34" charset="0"/>
              </a:rPr>
            </a:br>
            <a:endParaRPr lang="ru-RU" sz="3600" dirty="0">
              <a:solidFill>
                <a:srgbClr val="FFFF00"/>
              </a:solidFill>
              <a:latin typeface="Segoe Script" panose="020B0504020000000003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92" y="1348015"/>
            <a:ext cx="5486400" cy="3429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87205" y="1469571"/>
            <a:ext cx="4300151" cy="5192486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Segoe Script" panose="020B0504020000000003" pitchFamily="34" charset="0"/>
              </a:rPr>
              <a:t>Первые вестники весны в средней полосе России - грачи. </a:t>
            </a:r>
            <a:r>
              <a:rPr lang="ru-RU" sz="3600" b="1" dirty="0">
                <a:solidFill>
                  <a:srgbClr val="FFFF00"/>
                </a:solidFill>
                <a:latin typeface="Segoe Script" panose="020B0504020000000003" pitchFamily="34" charset="0"/>
              </a:rPr>
              <a:t>Недаром про </a:t>
            </a:r>
            <a:r>
              <a:rPr lang="ru-RU" sz="3600" b="1" dirty="0" smtClean="0">
                <a:solidFill>
                  <a:srgbClr val="FFFF00"/>
                </a:solidFill>
                <a:latin typeface="Segoe Script" panose="020B0504020000000003" pitchFamily="34" charset="0"/>
              </a:rPr>
              <a:t>этих птиц </a:t>
            </a:r>
            <a:r>
              <a:rPr lang="ru-RU" sz="3600" b="1" dirty="0">
                <a:solidFill>
                  <a:srgbClr val="FFFF00"/>
                </a:solidFill>
                <a:latin typeface="Segoe Script" panose="020B0504020000000003" pitchFamily="34" charset="0"/>
              </a:rPr>
              <a:t>говорят, что </a:t>
            </a:r>
            <a:r>
              <a:rPr lang="ru-RU" sz="3600" b="1" dirty="0" smtClean="0">
                <a:solidFill>
                  <a:srgbClr val="FFFF00"/>
                </a:solidFill>
                <a:latin typeface="Segoe Script" panose="020B0504020000000003" pitchFamily="34" charset="0"/>
              </a:rPr>
              <a:t>грачи </a:t>
            </a:r>
            <a:r>
              <a:rPr lang="ru-RU" sz="3600" b="1" dirty="0">
                <a:solidFill>
                  <a:srgbClr val="FFFF00"/>
                </a:solidFill>
                <a:latin typeface="Segoe Script" panose="020B0504020000000003" pitchFamily="34" charset="0"/>
              </a:rPr>
              <a:t>"на крыльях весну приносят". </a:t>
            </a:r>
            <a:r>
              <a:rPr lang="ru-RU" sz="3600" b="1" dirty="0" smtClean="0">
                <a:solidFill>
                  <a:srgbClr val="FFFF00"/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По </a:t>
            </a:r>
            <a:r>
              <a:rPr lang="ru-RU" sz="3600" b="1" dirty="0">
                <a:solidFill>
                  <a:srgbClr val="FFFF00"/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их появлению можно судить о присутствии снега. После возвращения  грачей снег будет лежать только месяц.</a:t>
            </a:r>
          </a:p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Segoe Script" panose="020B0504020000000003" pitchFamily="34" charset="0"/>
              </a:rPr>
              <a:t>Обычно грачи </a:t>
            </a:r>
            <a:r>
              <a:rPr lang="ru-RU" sz="3600" b="1" dirty="0">
                <a:solidFill>
                  <a:srgbClr val="FFFF00"/>
                </a:solidFill>
                <a:latin typeface="Segoe Script" panose="020B0504020000000003" pitchFamily="34" charset="0"/>
              </a:rPr>
              <a:t>прилетают к 17 марта, вслед за ними - к 22 марта - скворцы и </a:t>
            </a:r>
            <a:r>
              <a:rPr lang="ru-RU" sz="3600" b="1" dirty="0" smtClean="0">
                <a:solidFill>
                  <a:srgbClr val="FFFF00"/>
                </a:solidFill>
                <a:latin typeface="Segoe Script" panose="020B0504020000000003" pitchFamily="34" charset="0"/>
              </a:rPr>
              <a:t>жаворонки.</a:t>
            </a:r>
            <a:r>
              <a:rPr lang="ru-RU" sz="3600" b="1" dirty="0" smtClean="0">
                <a:solidFill>
                  <a:srgbClr val="FFFF00"/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 </a:t>
            </a:r>
            <a:endParaRPr lang="ru-RU" sz="3600" b="1" dirty="0">
              <a:solidFill>
                <a:srgbClr val="FFFF00"/>
              </a:solidFill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18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786" y="1043781"/>
            <a:ext cx="3657600" cy="698157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latin typeface="Segoe Script" panose="020B0504020000000003" pitchFamily="34" charset="0"/>
              </a:rPr>
              <a:t>   Скворцы.</a:t>
            </a:r>
            <a:endParaRPr lang="ru-RU" sz="3600" dirty="0">
              <a:solidFill>
                <a:srgbClr val="FFFF00"/>
              </a:solidFill>
              <a:latin typeface="Segoe Script" panose="020B0504020000000003" pitchFamily="34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634" y="530320"/>
            <a:ext cx="3229736" cy="243845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03833" y="530679"/>
            <a:ext cx="4197810" cy="532311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В России огромная </a:t>
            </a:r>
            <a:r>
              <a:rPr lang="ru-RU" sz="2400" b="1" dirty="0">
                <a:solidFill>
                  <a:srgbClr val="FFFF00"/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территория, на которой зима длится почти до конца </a:t>
            </a:r>
            <a:r>
              <a:rPr lang="ru-RU" sz="2400" b="1" dirty="0" smtClean="0">
                <a:solidFill>
                  <a:srgbClr val="FFFF00"/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календарной весны</a:t>
            </a:r>
            <a:r>
              <a:rPr lang="ru-RU" sz="2400" b="1" dirty="0">
                <a:solidFill>
                  <a:srgbClr val="FFFF00"/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. </a:t>
            </a:r>
            <a:r>
              <a:rPr lang="ru-RU" sz="2400" b="1" dirty="0" smtClean="0">
                <a:solidFill>
                  <a:srgbClr val="FFFF00"/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 Скворцы </a:t>
            </a:r>
            <a:r>
              <a:rPr lang="ru-RU" sz="2400" b="1" dirty="0">
                <a:solidFill>
                  <a:srgbClr val="FFFF00"/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возвращаются </a:t>
            </a:r>
            <a:r>
              <a:rPr lang="ru-RU" sz="2400" b="1" dirty="0" smtClean="0">
                <a:solidFill>
                  <a:srgbClr val="FFFF00"/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одними из первых. Если </a:t>
            </a:r>
            <a:r>
              <a:rPr lang="ru-RU" sz="2400" b="1" dirty="0">
                <a:solidFill>
                  <a:srgbClr val="FFFF00"/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вы заметили в марте эту птичку, то вы не ошиблись, значит, весна и, правда, уже наступила.</a:t>
            </a:r>
          </a:p>
          <a:p>
            <a:pPr algn="ctr"/>
            <a:endParaRPr lang="ru-RU" sz="2400" dirty="0"/>
          </a:p>
        </p:txBody>
      </p:sp>
      <p:pic>
        <p:nvPicPr>
          <p:cNvPr id="9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06" y="2237015"/>
            <a:ext cx="3427501" cy="256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1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85012" y="408214"/>
            <a:ext cx="3657600" cy="164918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      </a:t>
            </a:r>
            <a:r>
              <a:rPr lang="ru-RU" sz="3600" b="1" dirty="0" smtClean="0">
                <a:solidFill>
                  <a:srgbClr val="FFFF00"/>
                </a:solidFill>
                <a:latin typeface="Segoe Script" panose="020B0504020000000003" pitchFamily="34" charset="0"/>
              </a:rPr>
              <a:t>Зяблик.</a:t>
            </a:r>
            <a:br>
              <a:rPr lang="ru-RU" sz="3600" b="1" dirty="0" smtClean="0">
                <a:solidFill>
                  <a:srgbClr val="FFFF00"/>
                </a:solidFill>
                <a:latin typeface="Segoe Script" panose="020B0504020000000003" pitchFamily="34" charset="0"/>
              </a:rPr>
            </a:br>
            <a:endParaRPr lang="ru-RU" sz="3600" b="1" dirty="0">
              <a:solidFill>
                <a:srgbClr val="FFFF00"/>
              </a:solidFill>
              <a:latin typeface="Segoe Script" panose="020B0504020000000003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35" y="1123497"/>
            <a:ext cx="5715000" cy="42862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08964" y="1632857"/>
            <a:ext cx="4333648" cy="496388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1800" b="1" dirty="0">
                <a:solidFill>
                  <a:srgbClr val="FFFF00"/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Зяблики не прилетают самыми первыми, их время – конец марта</a:t>
            </a:r>
            <a:r>
              <a:rPr lang="ru-RU" sz="1800" b="1" dirty="0" smtClean="0">
                <a:solidFill>
                  <a:srgbClr val="FFFF00"/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.</a:t>
            </a:r>
            <a:r>
              <a:rPr lang="ru-RU" sz="1800" b="1" dirty="0">
                <a:solidFill>
                  <a:srgbClr val="FFFF00"/>
                </a:solidFill>
                <a:latin typeface="Segoe Script" panose="020B0504020000000003" pitchFamily="34" charset="0"/>
              </a:rPr>
              <a:t> Размером </a:t>
            </a:r>
            <a:r>
              <a:rPr lang="ru-RU" sz="1800" b="1" dirty="0" smtClean="0">
                <a:solidFill>
                  <a:srgbClr val="FFFF00"/>
                </a:solidFill>
                <a:latin typeface="Segoe Script" panose="020B0504020000000003" pitchFamily="34" charset="0"/>
              </a:rPr>
              <a:t>эта птичка с воробья, </a:t>
            </a:r>
            <a:r>
              <a:rPr lang="ru-RU" sz="1800" b="1" dirty="0">
                <a:solidFill>
                  <a:srgbClr val="FFFF00"/>
                </a:solidFill>
                <a:latin typeface="Segoe Script" panose="020B0504020000000003" pitchFamily="34" charset="0"/>
              </a:rPr>
              <a:t>длина тела составляет около 14,5 см. Размах крыльев 24,5—28,5. Вес зяблика составляет 15—40 грамм. Окраска оперения у самца яркая (особенно весной): голова синевато-серая, спина коричневатая с зелёным, зоб и грудь </a:t>
            </a:r>
            <a:r>
              <a:rPr lang="ru-RU" sz="1800" b="1" dirty="0" err="1" smtClean="0">
                <a:solidFill>
                  <a:srgbClr val="FFFF00"/>
                </a:solidFill>
                <a:latin typeface="Segoe Script" panose="020B0504020000000003" pitchFamily="34" charset="0"/>
              </a:rPr>
              <a:t>буровато</a:t>
            </a:r>
            <a:r>
              <a:rPr lang="ru-RU" sz="1800" b="1" dirty="0" smtClean="0">
                <a:solidFill>
                  <a:srgbClr val="FFFF00"/>
                </a:solidFill>
                <a:latin typeface="Segoe Script" panose="020B0504020000000003" pitchFamily="34" charset="0"/>
              </a:rPr>
              <a:t> - красные</a:t>
            </a:r>
            <a:r>
              <a:rPr lang="ru-RU" sz="1800" b="1" dirty="0">
                <a:solidFill>
                  <a:srgbClr val="FFFF00"/>
                </a:solidFill>
                <a:latin typeface="Segoe Script" panose="020B0504020000000003" pitchFamily="34" charset="0"/>
              </a:rPr>
              <a:t>, на </a:t>
            </a:r>
            <a:r>
              <a:rPr lang="ru-RU" sz="1800" b="1" dirty="0" smtClean="0">
                <a:solidFill>
                  <a:srgbClr val="FFFF00"/>
                </a:solidFill>
                <a:latin typeface="Segoe Script" panose="020B0504020000000003" pitchFamily="34" charset="0"/>
              </a:rPr>
              <a:t> крыльях большие </a:t>
            </a:r>
            <a:r>
              <a:rPr lang="ru-RU" sz="1800" b="1" dirty="0">
                <a:solidFill>
                  <a:srgbClr val="FFFF00"/>
                </a:solidFill>
                <a:latin typeface="Segoe Script" panose="020B0504020000000003" pitchFamily="34" charset="0"/>
              </a:rPr>
              <a:t>белые пятна; окраска самки более тусклая. В дикой природе зяблик живёт в среднем 2 года, в неволе продолжительность жизни составляет до 12 лет.</a:t>
            </a:r>
            <a:endParaRPr lang="ru-RU" sz="1800" b="1" dirty="0" smtClean="0">
              <a:solidFill>
                <a:srgbClr val="FFFF00"/>
              </a:solidFill>
              <a:latin typeface="Segoe Script" panose="020B0504020000000003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 smtClean="0">
                <a:solidFill>
                  <a:srgbClr val="FFFF00"/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  </a:t>
            </a:r>
            <a:endParaRPr lang="ru-RU" sz="1800" b="1" dirty="0">
              <a:solidFill>
                <a:srgbClr val="FFFF00"/>
              </a:solidFill>
              <a:latin typeface="Segoe Script" panose="020B0504020000000003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123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9311" y="571499"/>
            <a:ext cx="3657600" cy="95764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Segoe Script" panose="020B0504020000000003" pitchFamily="34" charset="0"/>
              </a:rPr>
              <a:t>ДРОЗДЫ.</a:t>
            </a:r>
            <a:endParaRPr lang="ru-RU" sz="3600" b="1" dirty="0">
              <a:solidFill>
                <a:srgbClr val="FFFF00"/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60519" y="1670956"/>
            <a:ext cx="3657600" cy="380728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В середине апреля можно заметить </a:t>
            </a:r>
            <a:r>
              <a:rPr lang="ru-RU" sz="3200" b="1" dirty="0" smtClean="0">
                <a:solidFill>
                  <a:srgbClr val="FFFF00"/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дроздов</a:t>
            </a:r>
            <a:r>
              <a:rPr lang="ru-RU" sz="3200" b="1" dirty="0">
                <a:solidFill>
                  <a:srgbClr val="FFFF00"/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, после их появления начинается потепление.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61" y="729764"/>
            <a:ext cx="6043799" cy="5167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80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855" y="253093"/>
            <a:ext cx="3657600" cy="123280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Segoe Script" panose="020B0504020000000003" pitchFamily="34" charset="0"/>
              </a:rPr>
              <a:t>Соловьи.</a:t>
            </a:r>
            <a:endParaRPr lang="ru-RU" sz="3600" b="1" dirty="0">
              <a:solidFill>
                <a:srgbClr val="FFFF00"/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55871" y="1755800"/>
            <a:ext cx="4382633" cy="441687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2600" b="1" dirty="0" smtClean="0">
                <a:solidFill>
                  <a:srgbClr val="FFFF00"/>
                </a:solidFill>
                <a:latin typeface="Segoe Script" panose="020B0504020000000003" pitchFamily="34" charset="0"/>
              </a:rPr>
              <a:t>Соловьев </a:t>
            </a:r>
            <a:r>
              <a:rPr lang="ru-RU" sz="2600" b="1" dirty="0">
                <a:solidFill>
                  <a:srgbClr val="FFFF00"/>
                </a:solidFill>
                <a:latin typeface="Segoe Script" panose="020B0504020000000003" pitchFamily="34" charset="0"/>
              </a:rPr>
              <a:t>можно увидеть в начале </a:t>
            </a:r>
            <a:r>
              <a:rPr lang="ru-RU" sz="2600" b="1" dirty="0" smtClean="0">
                <a:solidFill>
                  <a:srgbClr val="FFFF00"/>
                </a:solidFill>
                <a:latin typeface="Segoe Script" panose="020B0504020000000003" pitchFamily="34" charset="0"/>
              </a:rPr>
              <a:t>мая</a:t>
            </a:r>
            <a:r>
              <a:rPr lang="en-US" sz="2600" b="1" dirty="0">
                <a:solidFill>
                  <a:srgbClr val="FFFF00"/>
                </a:solidFill>
                <a:latin typeface="Segoe Script" panose="020B0504020000000003" pitchFamily="34" charset="0"/>
              </a:rPr>
              <a:t>.</a:t>
            </a:r>
            <a:r>
              <a:rPr lang="ru-RU" sz="2600" b="1" dirty="0" smtClean="0">
                <a:solidFill>
                  <a:srgbClr val="FFFF00"/>
                </a:solidFill>
                <a:latin typeface="Segoe Script" panose="020B0504020000000003" pitchFamily="34" charset="0"/>
              </a:rPr>
              <a:t> </a:t>
            </a:r>
            <a:r>
              <a:rPr lang="ru-RU" sz="2600" b="1" dirty="0">
                <a:solidFill>
                  <a:srgbClr val="FFFF00"/>
                </a:solidFill>
                <a:latin typeface="Segoe Script" panose="020B0504020000000003" pitchFamily="34" charset="0"/>
              </a:rPr>
              <a:t>Е</a:t>
            </a:r>
            <a:r>
              <a:rPr lang="ru-RU" sz="2600" b="1" dirty="0" smtClean="0">
                <a:solidFill>
                  <a:srgbClr val="FFFF00"/>
                </a:solidFill>
                <a:latin typeface="Segoe Script" panose="020B0504020000000003" pitchFamily="34" charset="0"/>
              </a:rPr>
              <a:t>сли </a:t>
            </a:r>
            <a:r>
              <a:rPr lang="ru-RU" sz="2600" b="1" dirty="0">
                <a:solidFill>
                  <a:srgbClr val="FFFF00"/>
                </a:solidFill>
                <a:latin typeface="Segoe Script" panose="020B0504020000000003" pitchFamily="34" charset="0"/>
              </a:rPr>
              <a:t>вы услышали их пение, то началось цветение.</a:t>
            </a:r>
          </a:p>
          <a:p>
            <a:pPr algn="ctr"/>
            <a:r>
              <a:rPr lang="ru-RU" sz="2600" b="1" dirty="0">
                <a:solidFill>
                  <a:srgbClr val="FFFF00"/>
                </a:solidFill>
                <a:latin typeface="Segoe Script" panose="020B0504020000000003" pitchFamily="34" charset="0"/>
              </a:rPr>
              <a:t>После появления соловьев весна раскрывается всеми своими красками и ароматами, теплые и солнечные дни окончательно побеждают сырые и неуютные.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36" y="874830"/>
            <a:ext cx="4783610" cy="529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19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91192"/>
            <a:ext cx="6327198" cy="473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26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4212" y="247135"/>
            <a:ext cx="10152664" cy="766119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ученикам: составить таблицу весенних птиц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84211" y="1309817"/>
            <a:ext cx="10115594" cy="4481384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143514"/>
              </p:ext>
            </p:extLst>
          </p:nvPr>
        </p:nvGraphicFramePr>
        <p:xfrm>
          <a:off x="1364735" y="2128336"/>
          <a:ext cx="8127999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птицы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прилета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Краткая характеристика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651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123</TotalTime>
  <Words>338</Words>
  <Application>Microsoft Office PowerPoint</Application>
  <PresentationFormat>Произвольный</PresentationFormat>
  <Paragraphs>30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Сектор</vt:lpstr>
      <vt:lpstr>И ПТИЦ ВЕСЕННИХ ГОЛОСА…</vt:lpstr>
      <vt:lpstr>ВОЗВРАЩЕНИЕ ДОМОЙ.</vt:lpstr>
      <vt:lpstr>Грачи. </vt:lpstr>
      <vt:lpstr>   Скворцы.</vt:lpstr>
      <vt:lpstr>      Зяблик. </vt:lpstr>
      <vt:lpstr>ДРОЗДЫ.</vt:lpstr>
      <vt:lpstr>Соловьи.</vt:lpstr>
      <vt:lpstr>Презентация PowerPoint</vt:lpstr>
      <vt:lpstr>Задание ученикам: составить таблицу весенних птиц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ПТИЦЫ ВЕСНОЙ</dc:title>
  <dc:creator>детский сад</dc:creator>
  <cp:lastModifiedBy>Андрей</cp:lastModifiedBy>
  <cp:revision>83</cp:revision>
  <dcterms:created xsi:type="dcterms:W3CDTF">2015-04-08T06:49:59Z</dcterms:created>
  <dcterms:modified xsi:type="dcterms:W3CDTF">2020-05-14T19:14:06Z</dcterms:modified>
</cp:coreProperties>
</file>