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40" autoAdjust="0"/>
  </p:normalViewPr>
  <p:slideViewPr>
    <p:cSldViewPr>
      <p:cViewPr>
        <p:scale>
          <a:sx n="93" d="100"/>
          <a:sy n="93" d="100"/>
        </p:scale>
        <p:origin x="-714" y="8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8557C-11F1-422E-8C7A-9ED46A7A4318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2D588-7158-4012-B37B-20A15BF915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2D588-7158-4012-B37B-20A15BF9152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2D588-7158-4012-B37B-20A15BF9152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9494-9EB7-43AC-9D58-3633072C2E8C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B92C-B31F-42F2-B281-80EDDA55F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9494-9EB7-43AC-9D58-3633072C2E8C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B92C-B31F-42F2-B281-80EDDA55F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9494-9EB7-43AC-9D58-3633072C2E8C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B92C-B31F-42F2-B281-80EDDA55F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9494-9EB7-43AC-9D58-3633072C2E8C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B92C-B31F-42F2-B281-80EDDA55F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9494-9EB7-43AC-9D58-3633072C2E8C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B92C-B31F-42F2-B281-80EDDA55F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9494-9EB7-43AC-9D58-3633072C2E8C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B92C-B31F-42F2-B281-80EDDA55F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9494-9EB7-43AC-9D58-3633072C2E8C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B92C-B31F-42F2-B281-80EDDA55F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9494-9EB7-43AC-9D58-3633072C2E8C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B92C-B31F-42F2-B281-80EDDA55F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9494-9EB7-43AC-9D58-3633072C2E8C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B92C-B31F-42F2-B281-80EDDA55F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9494-9EB7-43AC-9D58-3633072C2E8C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B92C-B31F-42F2-B281-80EDDA55F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9494-9EB7-43AC-9D58-3633072C2E8C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B92C-B31F-42F2-B281-80EDDA55F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19494-9EB7-43AC-9D58-3633072C2E8C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B92C-B31F-42F2-B281-80EDDA55F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6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altay/236825/2a0000015e8009bc91e1a450cfd9a279eded/XX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0"/>
            <a:ext cx="9144000" cy="6940110"/>
          </a:xfrm>
          <a:prstGeom prst="rect">
            <a:avLst/>
          </a:prstGeom>
          <a:noFill/>
        </p:spPr>
      </p:pic>
      <p:pic>
        <p:nvPicPr>
          <p:cNvPr id="5" name="Рисунок 4" descr="D:\Закачки\imgonline-com-ua-Transparent-backgr-0MxlNIeqw3owgN.png"/>
          <p:cNvPicPr/>
          <p:nvPr/>
        </p:nvPicPr>
        <p:blipFill>
          <a:blip r:embed="rId4" cstate="print"/>
          <a:srcRect r="1279" b="12455"/>
          <a:stretch>
            <a:fillRect/>
          </a:stretch>
        </p:blipFill>
        <p:spPr bwMode="auto">
          <a:xfrm>
            <a:off x="3131751" y="4591402"/>
            <a:ext cx="5863004" cy="202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pbs.twimg.com/profile_images/423221941538160640/UiT79Dip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64704"/>
            <a:ext cx="1907704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Закачки\imgonline-com-ua-Transparent-backgr-VnIxKWwlKO2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052736"/>
            <a:ext cx="1099429" cy="95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835696" y="1916832"/>
            <a:ext cx="3960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Arial Black" pitchFamily="34" charset="0"/>
              </a:rPr>
              <a:t>Интерактивная игра</a:t>
            </a:r>
          </a:p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Arial Black" pitchFamily="34" charset="0"/>
              </a:rPr>
              <a:t>«ЭКО – мишки против мусора!»  </a:t>
            </a:r>
            <a:endParaRPr lang="ru-RU" sz="3200" b="1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7904" y="6550223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2021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г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5602" name="Picture 2" descr="C:\Users\Paxa\Desktop\кеш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861048"/>
            <a:ext cx="2421779" cy="2996952"/>
          </a:xfrm>
          <a:prstGeom prst="rect">
            <a:avLst/>
          </a:prstGeom>
          <a:noFill/>
        </p:spPr>
      </p:pic>
      <p:sp>
        <p:nvSpPr>
          <p:cNvPr id="6" name="Овальная выноска 5"/>
          <p:cNvSpPr/>
          <p:nvPr/>
        </p:nvSpPr>
        <p:spPr>
          <a:xfrm flipH="1">
            <a:off x="3131840" y="3356992"/>
            <a:ext cx="3024336" cy="1628800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Bookman Old Style" pitchFamily="18" charset="0"/>
              </a:rPr>
              <a:t>А теперь проследим, куда девается мусор из нашего </a:t>
            </a: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жилища??</a:t>
            </a:r>
            <a:endParaRPr lang="ru-RU" sz="16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7" name="Picture 5" descr="D:\Закачки\imgonline-com-ua-Transparent-backgr-I3wHD1IllL.png"/>
          <p:cNvPicPr>
            <a:picLocks noChangeAspect="1" noChangeArrowheads="1"/>
          </p:cNvPicPr>
          <p:nvPr/>
        </p:nvPicPr>
        <p:blipFill>
          <a:blip r:embed="rId4" cstate="print"/>
          <a:srcRect l="17985" r="21619"/>
          <a:stretch>
            <a:fillRect/>
          </a:stretch>
        </p:blipFill>
        <p:spPr bwMode="auto">
          <a:xfrm>
            <a:off x="0" y="3789040"/>
            <a:ext cx="1800200" cy="2853807"/>
          </a:xfrm>
          <a:prstGeom prst="rect">
            <a:avLst/>
          </a:prstGeom>
          <a:noFill/>
        </p:spPr>
      </p:pic>
      <p:sp>
        <p:nvSpPr>
          <p:cNvPr id="9" name="Стрелка вправо с вырезом 8"/>
          <p:cNvSpPr/>
          <p:nvPr/>
        </p:nvSpPr>
        <p:spPr>
          <a:xfrm rot="19085803">
            <a:off x="770625" y="3175283"/>
            <a:ext cx="1092164" cy="894517"/>
          </a:xfrm>
          <a:prstGeom prst="notched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5603" name="Picture 3" descr="D:\Закачки\imgonline-com-ua-Transparent-backgr-mczSFcPhVE9bv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764704"/>
            <a:ext cx="1612737" cy="2420618"/>
          </a:xfrm>
          <a:prstGeom prst="rect">
            <a:avLst/>
          </a:prstGeom>
          <a:noFill/>
        </p:spPr>
      </p:pic>
      <p:sp>
        <p:nvSpPr>
          <p:cNvPr id="11" name="Стрелка вправо с вырезом 10"/>
          <p:cNvSpPr/>
          <p:nvPr/>
        </p:nvSpPr>
        <p:spPr>
          <a:xfrm>
            <a:off x="2915816" y="1196752"/>
            <a:ext cx="1092164" cy="894517"/>
          </a:xfrm>
          <a:prstGeom prst="notched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5604" name="Picture 4" descr="D:\Закачки\imgonline-com-ua-Transparent-backgr-LcHLI6PzU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332656"/>
            <a:ext cx="2132856" cy="2132856"/>
          </a:xfrm>
          <a:prstGeom prst="rect">
            <a:avLst/>
          </a:prstGeom>
          <a:noFill/>
        </p:spPr>
      </p:pic>
      <p:sp>
        <p:nvSpPr>
          <p:cNvPr id="13" name="Стрелка вправо с вырезом 12"/>
          <p:cNvSpPr/>
          <p:nvPr/>
        </p:nvSpPr>
        <p:spPr>
          <a:xfrm rot="1216159">
            <a:off x="5724128" y="980728"/>
            <a:ext cx="1092164" cy="894517"/>
          </a:xfrm>
          <a:prstGeom prst="notched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4" name="Picture 4" descr="D:\Закачки\imgonline-com-ua-Transparent-backgr-B1IRWQ4OcjNui8.png"/>
          <p:cNvPicPr>
            <a:picLocks noChangeAspect="1" noChangeArrowheads="1"/>
          </p:cNvPicPr>
          <p:nvPr/>
        </p:nvPicPr>
        <p:blipFill>
          <a:blip r:embed="rId7" cstate="print"/>
          <a:srcRect r="21822"/>
          <a:stretch>
            <a:fillRect/>
          </a:stretch>
        </p:blipFill>
        <p:spPr bwMode="auto">
          <a:xfrm>
            <a:off x="5580112" y="1196752"/>
            <a:ext cx="3396886" cy="3258801"/>
          </a:xfrm>
          <a:prstGeom prst="rect">
            <a:avLst/>
          </a:prstGeom>
          <a:noFill/>
        </p:spPr>
      </p:pic>
      <p:sp>
        <p:nvSpPr>
          <p:cNvPr id="15" name="Пятиугольник 14"/>
          <p:cNvSpPr/>
          <p:nvPr/>
        </p:nvSpPr>
        <p:spPr>
          <a:xfrm flipH="1">
            <a:off x="5940152" y="116632"/>
            <a:ext cx="2808312" cy="1008112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Последовательность утилизации мусора</a:t>
            </a:r>
            <a:endParaRPr lang="ru-RU" sz="2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30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6626" name="Picture 2" descr="D:\Закачки\imgonline-com-ua-Transparent-backgr-qBb25hscine9WVCn.png"/>
          <p:cNvPicPr>
            <a:picLocks noChangeAspect="1" noChangeArrowheads="1"/>
          </p:cNvPicPr>
          <p:nvPr/>
        </p:nvPicPr>
        <p:blipFill>
          <a:blip r:embed="rId3" cstate="print"/>
          <a:srcRect l="8263" t="10801" r="35038"/>
          <a:stretch>
            <a:fillRect/>
          </a:stretch>
        </p:blipFill>
        <p:spPr bwMode="auto">
          <a:xfrm>
            <a:off x="0" y="4449384"/>
            <a:ext cx="2721823" cy="2408616"/>
          </a:xfrm>
          <a:prstGeom prst="rect">
            <a:avLst/>
          </a:prstGeom>
          <a:noFill/>
        </p:spPr>
      </p:pic>
      <p:sp>
        <p:nvSpPr>
          <p:cNvPr id="6" name="Овальная выноска 5"/>
          <p:cNvSpPr/>
          <p:nvPr/>
        </p:nvSpPr>
        <p:spPr>
          <a:xfrm>
            <a:off x="395536" y="1988840"/>
            <a:ext cx="3131840" cy="1844824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Куда же должна ехать машина с мусором? Предлагаю три варианта – к берегу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реки…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7" name="Picture 4" descr="D:\Закачки\imgonline-com-ua-Transparent-backgr-B1IRWQ4OcjNui8.png"/>
          <p:cNvPicPr>
            <a:picLocks noChangeAspect="1" noChangeArrowheads="1"/>
          </p:cNvPicPr>
          <p:nvPr/>
        </p:nvPicPr>
        <p:blipFill>
          <a:blip r:embed="rId4" cstate="print"/>
          <a:srcRect r="21822"/>
          <a:stretch>
            <a:fillRect/>
          </a:stretch>
        </p:blipFill>
        <p:spPr bwMode="auto">
          <a:xfrm>
            <a:off x="2195736" y="4509120"/>
            <a:ext cx="2964838" cy="2844316"/>
          </a:xfrm>
          <a:prstGeom prst="rect">
            <a:avLst/>
          </a:prstGeom>
          <a:noFill/>
        </p:spPr>
      </p:pic>
      <p:pic>
        <p:nvPicPr>
          <p:cNvPr id="26628" name="Picture 4" descr="https://img-fotki.yandex.ru/get/6445/136487634.891/0_c540f_43c1ebdd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116632"/>
            <a:ext cx="2880320" cy="216024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Овальная выноска 8"/>
          <p:cNvSpPr/>
          <p:nvPr/>
        </p:nvSpPr>
        <p:spPr>
          <a:xfrm>
            <a:off x="1259632" y="3212976"/>
            <a:ext cx="2664296" cy="845096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 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На свалку…??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683568" y="1700808"/>
            <a:ext cx="3600400" cy="2204864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На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завод по переработке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мусора..? Как вы думаете какой вариант утилизации мусора наиболее правильный?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1" name="Picture 5" descr="D:\Закачки\imgonline-com-ua-Transparent-backgr-BbHdz2s0sgiJdH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933056"/>
            <a:ext cx="797697" cy="1294041"/>
          </a:xfrm>
          <a:prstGeom prst="rect">
            <a:avLst/>
          </a:prstGeom>
          <a:noFill/>
        </p:spPr>
      </p:pic>
      <p:pic>
        <p:nvPicPr>
          <p:cNvPr id="26630" name="Picture 6" descr="https://www.cheltv.ru/upload/news/2016/04_%D0%B0%D0%BF%D1%80%D0%B5%D0%BB%D1%8C/20/susanbaroncini-moe_com_%D0%BC%D1%83%D1%81%D0%BE%D1%80.jpg"/>
          <p:cNvPicPr>
            <a:picLocks noChangeAspect="1" noChangeArrowheads="1"/>
          </p:cNvPicPr>
          <p:nvPr/>
        </p:nvPicPr>
        <p:blipFill>
          <a:blip r:embed="rId7" cstate="print"/>
          <a:srcRect l="2607" t="6626" b="17171"/>
          <a:stretch>
            <a:fillRect/>
          </a:stretch>
        </p:blipFill>
        <p:spPr bwMode="auto">
          <a:xfrm>
            <a:off x="6084168" y="2132856"/>
            <a:ext cx="2880320" cy="2088232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6632" name="Picture 8" descr="https://vr-vyksa.ru/media/images/poligon-tbo.width-1200.jpg"/>
          <p:cNvPicPr>
            <a:picLocks noChangeAspect="1" noChangeArrowheads="1"/>
          </p:cNvPicPr>
          <p:nvPr/>
        </p:nvPicPr>
        <p:blipFill>
          <a:blip r:embed="rId8" cstate="print"/>
          <a:srcRect l="9659" t="14921" r="7182" b="14520"/>
          <a:stretch>
            <a:fillRect/>
          </a:stretch>
        </p:blipFill>
        <p:spPr bwMode="auto">
          <a:xfrm>
            <a:off x="5148064" y="4437112"/>
            <a:ext cx="3228269" cy="2251887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4" name="Пятиугольник 13"/>
          <p:cNvSpPr/>
          <p:nvPr/>
        </p:nvSpPr>
        <p:spPr>
          <a:xfrm>
            <a:off x="323528" y="404664"/>
            <a:ext cx="2592288" cy="936104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Выбери правильный вариант</a:t>
            </a:r>
            <a:endParaRPr lang="ru-RU" sz="2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90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00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" name="Picture 3" descr="D:\Закачки\imgonline-com-ua-Transparent-backgr-UJ3BXtJKjGIpsI0d.png"/>
          <p:cNvPicPr>
            <a:picLocks noChangeAspect="1" noChangeArrowheads="1"/>
          </p:cNvPicPr>
          <p:nvPr/>
        </p:nvPicPr>
        <p:blipFill>
          <a:blip r:embed="rId3" cstate="print"/>
          <a:srcRect l="26775" r="22538"/>
          <a:stretch>
            <a:fillRect/>
          </a:stretch>
        </p:blipFill>
        <p:spPr bwMode="auto">
          <a:xfrm>
            <a:off x="0" y="4581128"/>
            <a:ext cx="2051720" cy="2276872"/>
          </a:xfrm>
          <a:prstGeom prst="rect">
            <a:avLst/>
          </a:prstGeom>
          <a:noFill/>
        </p:spPr>
      </p:pic>
      <p:pic>
        <p:nvPicPr>
          <p:cNvPr id="6" name="Picture 2" descr="D:\Закачки\imgonline-com-ua-Transparent-backgr-qBb25hscine9WVCn.png"/>
          <p:cNvPicPr>
            <a:picLocks noChangeAspect="1" noChangeArrowheads="1"/>
          </p:cNvPicPr>
          <p:nvPr/>
        </p:nvPicPr>
        <p:blipFill>
          <a:blip r:embed="rId4" cstate="print"/>
          <a:srcRect l="8263" t="10801" r="35038"/>
          <a:stretch>
            <a:fillRect/>
          </a:stretch>
        </p:blipFill>
        <p:spPr bwMode="auto">
          <a:xfrm flipH="1">
            <a:off x="6652423" y="4653136"/>
            <a:ext cx="2491576" cy="2204864"/>
          </a:xfrm>
          <a:prstGeom prst="rect">
            <a:avLst/>
          </a:prstGeom>
          <a:noFill/>
        </p:spPr>
      </p:pic>
      <p:sp>
        <p:nvSpPr>
          <p:cNvPr id="7" name="Овальная выноска 6"/>
          <p:cNvSpPr/>
          <p:nvPr/>
        </p:nvSpPr>
        <p:spPr>
          <a:xfrm>
            <a:off x="683568" y="2996952"/>
            <a:ext cx="3284240" cy="1844824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Во многих странах жители, прежде чем выбросить мусор, сортируют его — мусор из разного материала собирают в разные контейнеры. </a:t>
            </a:r>
          </a:p>
        </p:txBody>
      </p:sp>
      <p:sp>
        <p:nvSpPr>
          <p:cNvPr id="8" name="Овальная выноска 7"/>
          <p:cNvSpPr/>
          <p:nvPr/>
        </p:nvSpPr>
        <p:spPr>
          <a:xfrm flipH="1">
            <a:off x="3779912" y="3789040"/>
            <a:ext cx="3168352" cy="1844824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Это облегчает его переработку на заводе. Так начали делать и у нас в стране в некоторых городах.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27650" name="Picture 2" descr="https://srv4.imgonline.com.ua/result_img/imgonline-com-ua-Transparent-backgr-wW9gY7waLwZO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0"/>
            <a:ext cx="7528892" cy="2996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" name="Picture 2" descr="https://srv4.imgonline.com.ua/result_img/imgonline-com-ua-Transparent-backgr-wW9gY7waLwZO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73017"/>
            <a:ext cx="7920880" cy="3284984"/>
          </a:xfrm>
          <a:prstGeom prst="rect">
            <a:avLst/>
          </a:prstGeom>
          <a:noFill/>
        </p:spPr>
      </p:pic>
      <p:sp>
        <p:nvSpPr>
          <p:cNvPr id="8" name="Стрелка вправо с вырезом 7"/>
          <p:cNvSpPr/>
          <p:nvPr/>
        </p:nvSpPr>
        <p:spPr>
          <a:xfrm rot="5400000">
            <a:off x="971600" y="2636911"/>
            <a:ext cx="1209363" cy="633301"/>
          </a:xfrm>
          <a:prstGeom prst="notched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8676" name="Picture 4" descr="https://srv4.imgonline.com.ua/result_img/imgonline-com-ua-Transparent-backgr-KJdoFnBdxUb8ryB.png"/>
          <p:cNvPicPr>
            <a:picLocks noChangeAspect="1" noChangeArrowheads="1"/>
          </p:cNvPicPr>
          <p:nvPr/>
        </p:nvPicPr>
        <p:blipFill>
          <a:blip r:embed="rId4" cstate="print"/>
          <a:srcRect l="12038" r="48920" b="14198"/>
          <a:stretch>
            <a:fillRect/>
          </a:stretch>
        </p:blipFill>
        <p:spPr bwMode="auto">
          <a:xfrm>
            <a:off x="755576" y="260648"/>
            <a:ext cx="1634776" cy="1758595"/>
          </a:xfrm>
          <a:prstGeom prst="rect">
            <a:avLst/>
          </a:prstGeom>
          <a:noFill/>
        </p:spPr>
      </p:pic>
      <p:pic>
        <p:nvPicPr>
          <p:cNvPr id="28678" name="Picture 6" descr="https://srv2.imgonline.com.ua/result_img/imgonline-com-ua-Transparent-backgr-iMb0VBGccURqdLv8.png"/>
          <p:cNvPicPr>
            <a:picLocks noChangeAspect="1" noChangeArrowheads="1"/>
          </p:cNvPicPr>
          <p:nvPr/>
        </p:nvPicPr>
        <p:blipFill>
          <a:blip r:embed="rId5" cstate="print"/>
          <a:srcRect l="7055" r="5633"/>
          <a:stretch>
            <a:fillRect/>
          </a:stretch>
        </p:blipFill>
        <p:spPr bwMode="auto">
          <a:xfrm>
            <a:off x="2411760" y="260648"/>
            <a:ext cx="1440160" cy="1812032"/>
          </a:xfrm>
          <a:prstGeom prst="rect">
            <a:avLst/>
          </a:prstGeom>
          <a:noFill/>
        </p:spPr>
      </p:pic>
      <p:sp>
        <p:nvSpPr>
          <p:cNvPr id="11" name="Стрелка вправо с вырезом 10"/>
          <p:cNvSpPr/>
          <p:nvPr/>
        </p:nvSpPr>
        <p:spPr>
          <a:xfrm rot="5400000">
            <a:off x="2483769" y="2708919"/>
            <a:ext cx="1209363" cy="633301"/>
          </a:xfrm>
          <a:prstGeom prst="notched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8688" name="Picture 16" descr="https://srv2.imgonline.com.ua/result_img/imgonline-com-ua-Transparent-backgr-W14O9uxKRdo.png"/>
          <p:cNvPicPr>
            <a:picLocks noChangeAspect="1" noChangeArrowheads="1"/>
          </p:cNvPicPr>
          <p:nvPr/>
        </p:nvPicPr>
        <p:blipFill>
          <a:blip r:embed="rId6" cstate="print"/>
          <a:srcRect l="8285" r="6796"/>
          <a:stretch>
            <a:fillRect/>
          </a:stretch>
        </p:blipFill>
        <p:spPr bwMode="auto">
          <a:xfrm rot="5400000">
            <a:off x="3571488" y="397065"/>
            <a:ext cx="1944217" cy="1527370"/>
          </a:xfrm>
          <a:prstGeom prst="rect">
            <a:avLst/>
          </a:prstGeom>
          <a:noFill/>
        </p:spPr>
      </p:pic>
      <p:sp>
        <p:nvSpPr>
          <p:cNvPr id="17" name="Стрелка вправо с вырезом 16"/>
          <p:cNvSpPr/>
          <p:nvPr/>
        </p:nvSpPr>
        <p:spPr>
          <a:xfrm rot="5400000">
            <a:off x="3851921" y="2708919"/>
            <a:ext cx="1209363" cy="633301"/>
          </a:xfrm>
          <a:prstGeom prst="notched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8694" name="Picture 22" descr="https://srv4.imgonline.com.ua/result_img/imgonline-com-ua-Transparent-backgr-iVkGw1XJcllv.png"/>
          <p:cNvPicPr>
            <a:picLocks noChangeAspect="1" noChangeArrowheads="1"/>
          </p:cNvPicPr>
          <p:nvPr/>
        </p:nvPicPr>
        <p:blipFill>
          <a:blip r:embed="rId7" cstate="print"/>
          <a:srcRect l="12910" r="20000"/>
          <a:stretch>
            <a:fillRect/>
          </a:stretch>
        </p:blipFill>
        <p:spPr bwMode="auto">
          <a:xfrm>
            <a:off x="5220072" y="188640"/>
            <a:ext cx="1304368" cy="1944216"/>
          </a:xfrm>
          <a:prstGeom prst="rect">
            <a:avLst/>
          </a:prstGeom>
          <a:noFill/>
        </p:spPr>
      </p:pic>
      <p:sp>
        <p:nvSpPr>
          <p:cNvPr id="21" name="Стрелка вправо с вырезом 20"/>
          <p:cNvSpPr/>
          <p:nvPr/>
        </p:nvSpPr>
        <p:spPr>
          <a:xfrm rot="5400000">
            <a:off x="5292081" y="2636911"/>
            <a:ext cx="1209363" cy="633301"/>
          </a:xfrm>
          <a:prstGeom prst="notched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8696" name="Picture 24" descr="https://www.imgonline.com.ua/result_img/imgonline-com-ua-Transparent-backgr-1EA1QCCCRJRHIZu.png"/>
          <p:cNvPicPr>
            <a:picLocks noChangeAspect="1" noChangeArrowheads="1"/>
          </p:cNvPicPr>
          <p:nvPr/>
        </p:nvPicPr>
        <p:blipFill>
          <a:blip r:embed="rId8" cstate="print"/>
          <a:srcRect l="11340" t="17010" r="14006" b="19676"/>
          <a:stretch>
            <a:fillRect/>
          </a:stretch>
        </p:blipFill>
        <p:spPr bwMode="auto">
          <a:xfrm>
            <a:off x="6588224" y="64690"/>
            <a:ext cx="2555776" cy="2167557"/>
          </a:xfrm>
          <a:prstGeom prst="rect">
            <a:avLst/>
          </a:prstGeom>
          <a:noFill/>
        </p:spPr>
      </p:pic>
      <p:sp>
        <p:nvSpPr>
          <p:cNvPr id="23" name="Стрелка вправо с вырезом 22"/>
          <p:cNvSpPr/>
          <p:nvPr/>
        </p:nvSpPr>
        <p:spPr>
          <a:xfrm rot="5400000">
            <a:off x="6588225" y="2636911"/>
            <a:ext cx="1209363" cy="633301"/>
          </a:xfrm>
          <a:prstGeom prst="notched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30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30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3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3000"/>
                                        <p:tgtEl>
                                          <p:spTgt spid="28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7" grpId="0" animBg="1"/>
      <p:bldP spid="17" grpId="1" animBg="1"/>
      <p:bldP spid="21" grpId="0" animBg="1"/>
      <p:bldP spid="21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https://krot.info/uploads/posts/2020-01/1579337092_1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Paxa\Desktop\кеш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88840"/>
            <a:ext cx="2014461" cy="2492896"/>
          </a:xfrm>
          <a:prstGeom prst="rect">
            <a:avLst/>
          </a:prstGeom>
          <a:noFill/>
        </p:spPr>
      </p:pic>
      <p:pic>
        <p:nvPicPr>
          <p:cNvPr id="6" name="Рисунок 5" descr="D:\Закачки\imgonline-com-ua-Transparent-backgr-Ih6fYDX8xvOC6.png"/>
          <p:cNvPicPr/>
          <p:nvPr/>
        </p:nvPicPr>
        <p:blipFill>
          <a:blip r:embed="rId4" cstate="print"/>
          <a:srcRect l="21135" t="8319" r="19383"/>
          <a:stretch>
            <a:fillRect/>
          </a:stretch>
        </p:blipFill>
        <p:spPr bwMode="auto">
          <a:xfrm flipH="1">
            <a:off x="6228184" y="3284984"/>
            <a:ext cx="3131840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ьная выноска 6"/>
          <p:cNvSpPr/>
          <p:nvPr/>
        </p:nvSpPr>
        <p:spPr>
          <a:xfrm flipH="1">
            <a:off x="5724128" y="1484784"/>
            <a:ext cx="3168352" cy="1844824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Тучка, кажется,  ребята справились с заданием на отлично? Лужайка вновь стала чистая!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1259632" y="116632"/>
            <a:ext cx="3312368" cy="2276872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Bookman Old Style" pitchFamily="18" charset="0"/>
              </a:rPr>
              <a:t>Эко – мишка это я!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Я готов помочь всегда!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Если с природой случилась беда, 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Кеша и Тучка спешит на помощь  всегда!</a:t>
            </a: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29700" name="Picture 4" descr="https://www.imgonline.com.ua/result_img/imgonline-com-ua-Transparent-backgr-dsaeOMYOO9FSXU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034357"/>
            <a:ext cx="2707716" cy="2823643"/>
          </a:xfrm>
          <a:prstGeom prst="rect">
            <a:avLst/>
          </a:prstGeom>
          <a:noFill/>
        </p:spPr>
      </p:pic>
      <p:sp>
        <p:nvSpPr>
          <p:cNvPr id="10" name="Овальная выноска 9"/>
          <p:cNvSpPr/>
          <p:nvPr/>
        </p:nvSpPr>
        <p:spPr>
          <a:xfrm flipH="1">
            <a:off x="2483768" y="2636912"/>
            <a:ext cx="2664296" cy="1412776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Не страшна больше ребятам Злючка – Грязнючка!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1" name="Picture 3" descr="D:\Закачки\imgonline-com-ua-Transparent-backgr-KVfDsibzLldvj9f.png"/>
          <p:cNvPicPr>
            <a:picLocks noChangeAspect="1" noChangeArrowheads="1"/>
          </p:cNvPicPr>
          <p:nvPr/>
        </p:nvPicPr>
        <p:blipFill>
          <a:blip r:embed="rId6" cstate="print"/>
          <a:srcRect l="17325" r="13376"/>
          <a:stretch>
            <a:fillRect/>
          </a:stretch>
        </p:blipFill>
        <p:spPr bwMode="auto">
          <a:xfrm flipH="1">
            <a:off x="4499992" y="1340768"/>
            <a:ext cx="1170614" cy="1266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http://900igr.net/up/datas/190132/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wallpapercave.com/wp/46KVhC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D:\Закачки\imgonline-com-ua-Transparent-backgr-Ih6fYDX8xvOC6.png"/>
          <p:cNvPicPr/>
          <p:nvPr/>
        </p:nvPicPr>
        <p:blipFill>
          <a:blip r:embed="rId3" cstate="print"/>
          <a:srcRect l="21135" t="8319" r="19383"/>
          <a:stretch>
            <a:fillRect/>
          </a:stretch>
        </p:blipFill>
        <p:spPr bwMode="auto">
          <a:xfrm flipH="1">
            <a:off x="6296626" y="3355599"/>
            <a:ext cx="2847374" cy="350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ьная выноска 6"/>
          <p:cNvSpPr/>
          <p:nvPr/>
        </p:nvSpPr>
        <p:spPr>
          <a:xfrm>
            <a:off x="1331640" y="1052736"/>
            <a:ext cx="2880320" cy="1340768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Здравствуй, Лесовичок! Что ты сегодня такой хмурый? </a:t>
            </a:r>
          </a:p>
        </p:txBody>
      </p:sp>
      <p:sp>
        <p:nvSpPr>
          <p:cNvPr id="9" name="Овальная выноска 8"/>
          <p:cNvSpPr/>
          <p:nvPr/>
        </p:nvSpPr>
        <p:spPr>
          <a:xfrm flipH="1">
            <a:off x="4788024" y="1196752"/>
            <a:ext cx="3347864" cy="1988840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А чего мне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радоваться, Кеша?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Посмотри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на лесную лужайку у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тебя сразу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испортится настроение…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6389" name="Picture 5" descr="D:\Закачки\imgonline-com-ua-Transparent-backgr-3BLokWaDWsy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564904"/>
            <a:ext cx="2626893" cy="32507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https://ds04.infourok.ru/uploads/ex/0051/0004cec8-ebee0d50/img8.jpg"/>
          <p:cNvPicPr>
            <a:picLocks noChangeAspect="1" noChangeArrowheads="1"/>
          </p:cNvPicPr>
          <p:nvPr/>
        </p:nvPicPr>
        <p:blipFill>
          <a:blip r:embed="rId3" cstate="print"/>
          <a:srcRect r="22839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6" name="Рисунок 5" descr="D:\Закачки\imgonline-com-ua-Transparent-backgr-Ih6fYDX8xvOC6.png"/>
          <p:cNvPicPr/>
          <p:nvPr/>
        </p:nvPicPr>
        <p:blipFill>
          <a:blip r:embed="rId4" cstate="print"/>
          <a:srcRect l="21135" t="8319" r="19383"/>
          <a:stretch>
            <a:fillRect/>
          </a:stretch>
        </p:blipFill>
        <p:spPr bwMode="auto">
          <a:xfrm>
            <a:off x="-468560" y="2924944"/>
            <a:ext cx="3384376" cy="393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D:\Закачки\imgonline-com-ua-Transparent-backgr-dr5QeODYQG.png"/>
          <p:cNvPicPr>
            <a:picLocks noChangeAspect="1" noChangeArrowheads="1"/>
          </p:cNvPicPr>
          <p:nvPr/>
        </p:nvPicPr>
        <p:blipFill>
          <a:blip r:embed="rId5" cstate="print"/>
          <a:srcRect l="23225" r="24013"/>
          <a:stretch>
            <a:fillRect/>
          </a:stretch>
        </p:blipFill>
        <p:spPr bwMode="auto">
          <a:xfrm>
            <a:off x="6278199" y="2420888"/>
            <a:ext cx="2865801" cy="3055268"/>
          </a:xfrm>
          <a:prstGeom prst="rect">
            <a:avLst/>
          </a:prstGeom>
          <a:noFill/>
        </p:spPr>
      </p:pic>
      <p:sp>
        <p:nvSpPr>
          <p:cNvPr id="9" name="Овальная выноска 8"/>
          <p:cNvSpPr/>
          <p:nvPr/>
        </p:nvSpPr>
        <p:spPr>
          <a:xfrm flipH="1">
            <a:off x="3131840" y="0"/>
            <a:ext cx="5040560" cy="2664296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Что это у тебя тут творится? На этой поляне всегда был порядок, а теперь столько грязи и мусора! Откуда это всё здесь появилось? Куда же ты весь этот мусор денешь?</a:t>
            </a:r>
          </a:p>
        </p:txBody>
      </p:sp>
      <p:sp>
        <p:nvSpPr>
          <p:cNvPr id="11" name="Овальная выноска 10"/>
          <p:cNvSpPr/>
          <p:nvPr/>
        </p:nvSpPr>
        <p:spPr>
          <a:xfrm>
            <a:off x="395536" y="404664"/>
            <a:ext cx="3960440" cy="2465512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Люди пришли в лес отдохнуть, полюбоваться на природу, поиграть с детьми на поляне. Они поели и выбросили весь этот мусор в лесу.</a:t>
            </a:r>
          </a:p>
        </p:txBody>
      </p:sp>
      <p:sp>
        <p:nvSpPr>
          <p:cNvPr id="13" name="Овальная выноска 12"/>
          <p:cNvSpPr/>
          <p:nvPr/>
        </p:nvSpPr>
        <p:spPr>
          <a:xfrm flipH="1">
            <a:off x="2987824" y="764704"/>
            <a:ext cx="3960440" cy="2465512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Непорядок!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Пора позвать Тучку и навести чистоту на поляне!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7412" name="Picture 4" descr="D:\Закачки\imgonline-com-ua-Transparent-backgr-9iUGvSIIwfY5d2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051720" y="3970015"/>
            <a:ext cx="2769417" cy="2887985"/>
          </a:xfrm>
          <a:prstGeom prst="rect">
            <a:avLst/>
          </a:prstGeom>
          <a:noFill/>
        </p:spPr>
      </p:pic>
      <p:sp>
        <p:nvSpPr>
          <p:cNvPr id="15" name="Овальная выноска 14"/>
          <p:cNvSpPr/>
          <p:nvPr/>
        </p:nvSpPr>
        <p:spPr>
          <a:xfrm>
            <a:off x="3563888" y="2492896"/>
            <a:ext cx="2808312" cy="1169368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Эко - мишки вперед!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Нас порядок зовет!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s://static.vecteezy.com/system/resources/previews/000/369/592/original/a-forest-full-of-trash-vec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18435" name="Picture 3" descr="D:\Закачки\imgonline-com-ua-Transparent-backgr-KVfDsibzLldvj9f.png"/>
          <p:cNvPicPr>
            <a:picLocks noChangeAspect="1" noChangeArrowheads="1"/>
          </p:cNvPicPr>
          <p:nvPr/>
        </p:nvPicPr>
        <p:blipFill>
          <a:blip r:embed="rId3" cstate="print"/>
          <a:srcRect l="17325" r="13376"/>
          <a:stretch>
            <a:fillRect/>
          </a:stretch>
        </p:blipFill>
        <p:spPr bwMode="auto">
          <a:xfrm>
            <a:off x="5002933" y="2204864"/>
            <a:ext cx="4141067" cy="4481736"/>
          </a:xfrm>
          <a:prstGeom prst="rect">
            <a:avLst/>
          </a:prstGeom>
          <a:noFill/>
        </p:spPr>
      </p:pic>
      <p:sp>
        <p:nvSpPr>
          <p:cNvPr id="7" name="Овальная выноска 6"/>
          <p:cNvSpPr/>
          <p:nvPr/>
        </p:nvSpPr>
        <p:spPr>
          <a:xfrm flipH="1">
            <a:off x="2915816" y="0"/>
            <a:ext cx="4104456" cy="2753544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Ха-ха! </a:t>
            </a:r>
            <a:r>
              <a:rPr lang="ru-RU" sz="1600" b="1" dirty="0" smtClean="0">
                <a:solidFill>
                  <a:srgbClr val="FF0000"/>
                </a:solidFill>
                <a:latin typeface="Bookman Old Style" pitchFamily="18" charset="0"/>
              </a:rPr>
              <a:t>Я Злючка –Грязнючка!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Какой прекрасный мусор! Лучший подарок для меня! Но я вижу, ребята, у вас для меня много и других подарков.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s://i.pinimg.com/736x/1f/07/50/1f0750d1e0551af180e31508cb0f11a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D:\Закачки\imgonline-com-ua-Transparent-backgr-KVfDsibzLldvj9f.png"/>
          <p:cNvPicPr>
            <a:picLocks noChangeAspect="1" noChangeArrowheads="1"/>
          </p:cNvPicPr>
          <p:nvPr/>
        </p:nvPicPr>
        <p:blipFill>
          <a:blip r:embed="rId3" cstate="print"/>
          <a:srcRect l="17325" r="13376"/>
          <a:stretch>
            <a:fillRect/>
          </a:stretch>
        </p:blipFill>
        <p:spPr bwMode="auto">
          <a:xfrm flipH="1">
            <a:off x="1259632" y="2996952"/>
            <a:ext cx="2610774" cy="2825552"/>
          </a:xfrm>
          <a:prstGeom prst="rect">
            <a:avLst/>
          </a:prstGeom>
          <a:noFill/>
        </p:spPr>
      </p:pic>
      <p:sp>
        <p:nvSpPr>
          <p:cNvPr id="6" name="Овальная выноска 5"/>
          <p:cNvSpPr/>
          <p:nvPr/>
        </p:nvSpPr>
        <p:spPr>
          <a:xfrm flipH="1">
            <a:off x="107504" y="1988840"/>
            <a:ext cx="2051720" cy="1368152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Я могу быть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такой….</a:t>
            </a:r>
          </a:p>
        </p:txBody>
      </p:sp>
      <p:pic>
        <p:nvPicPr>
          <p:cNvPr id="19459" name="Picture 3" descr="D:\Закачки\imgonline-com-ua-Transparent-backgr-Gg2YPvN6btzAO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2060848"/>
            <a:ext cx="2222381" cy="2222381"/>
          </a:xfrm>
          <a:prstGeom prst="rect">
            <a:avLst/>
          </a:prstGeom>
          <a:noFill/>
        </p:spPr>
      </p:pic>
      <p:pic>
        <p:nvPicPr>
          <p:cNvPr id="19460" name="Picture 4" descr="D:\Закачки\imgonline-com-ua-Transparent-backgr-Z6RDhT5UCy.png"/>
          <p:cNvPicPr>
            <a:picLocks noChangeAspect="1" noChangeArrowheads="1"/>
          </p:cNvPicPr>
          <p:nvPr/>
        </p:nvPicPr>
        <p:blipFill>
          <a:blip r:embed="rId5" cstate="print"/>
          <a:srcRect r="7595"/>
          <a:stretch>
            <a:fillRect/>
          </a:stretch>
        </p:blipFill>
        <p:spPr bwMode="auto">
          <a:xfrm>
            <a:off x="3779912" y="2420888"/>
            <a:ext cx="2304256" cy="2721868"/>
          </a:xfrm>
          <a:prstGeom prst="rect">
            <a:avLst/>
          </a:prstGeom>
          <a:noFill/>
        </p:spPr>
      </p:pic>
      <p:pic>
        <p:nvPicPr>
          <p:cNvPr id="19461" name="Picture 5" descr="D:\Закачки\imgonline-com-ua-Transparent-backgr-CtiQ5wIs9yrQZ.png"/>
          <p:cNvPicPr>
            <a:picLocks noChangeAspect="1" noChangeArrowheads="1"/>
          </p:cNvPicPr>
          <p:nvPr/>
        </p:nvPicPr>
        <p:blipFill>
          <a:blip r:embed="rId6" cstate="print"/>
          <a:srcRect t="28699"/>
          <a:stretch>
            <a:fillRect/>
          </a:stretch>
        </p:blipFill>
        <p:spPr bwMode="auto">
          <a:xfrm>
            <a:off x="6372200" y="5445225"/>
            <a:ext cx="2303415" cy="1412775"/>
          </a:xfrm>
          <a:prstGeom prst="rect">
            <a:avLst/>
          </a:prstGeom>
          <a:noFill/>
        </p:spPr>
      </p:pic>
      <p:sp>
        <p:nvSpPr>
          <p:cNvPr id="10" name="Овальная выноска 9"/>
          <p:cNvSpPr/>
          <p:nvPr/>
        </p:nvSpPr>
        <p:spPr>
          <a:xfrm flipH="1">
            <a:off x="611560" y="1556792"/>
            <a:ext cx="2051720" cy="1376536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Могу быть такой….</a:t>
            </a:r>
          </a:p>
        </p:txBody>
      </p:sp>
      <p:sp>
        <p:nvSpPr>
          <p:cNvPr id="11" name="Овальная выноска 10"/>
          <p:cNvSpPr/>
          <p:nvPr/>
        </p:nvSpPr>
        <p:spPr>
          <a:xfrm>
            <a:off x="2555776" y="1340768"/>
            <a:ext cx="2736304" cy="1728192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 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такой… Люблю ребят, которые бросают мусор где попало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!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Bookman Old Style" pitchFamily="18" charset="0"/>
              </a:rPr>
              <a:t>Ха-ха!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0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4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0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 descr="https://b1.filmpro.ru/c/559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D:\Закачки\imgonline-com-ua-Transparent-backgr-Ih6fYDX8xvOC6.png"/>
          <p:cNvPicPr/>
          <p:nvPr/>
        </p:nvPicPr>
        <p:blipFill>
          <a:blip r:embed="rId3" cstate="print"/>
          <a:srcRect l="21135" t="8319" r="19383"/>
          <a:stretch>
            <a:fillRect/>
          </a:stretch>
        </p:blipFill>
        <p:spPr bwMode="auto">
          <a:xfrm flipH="1">
            <a:off x="6948264" y="4149080"/>
            <a:ext cx="1907704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ьная выноска 5"/>
          <p:cNvSpPr/>
          <p:nvPr/>
        </p:nvSpPr>
        <p:spPr>
          <a:xfrm flipH="1">
            <a:off x="4139952" y="1916832"/>
            <a:ext cx="3347864" cy="1988840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Bookman Old Style" pitchFamily="18" charset="0"/>
              </a:rPr>
              <a:t>Да, к сожалению, в каждом доме каждый день появляется много мусора. Откуда же он берется?</a:t>
            </a:r>
          </a:p>
        </p:txBody>
      </p:sp>
      <p:pic>
        <p:nvPicPr>
          <p:cNvPr id="21507" name="Picture 3" descr="D:\Закачки\imgonline-com-ua-Transparent-backgr-AdRVk9uRo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67544" y="4005064"/>
            <a:ext cx="2109575" cy="2229406"/>
          </a:xfrm>
          <a:prstGeom prst="rect">
            <a:avLst/>
          </a:prstGeom>
          <a:noFill/>
        </p:spPr>
      </p:pic>
      <p:pic>
        <p:nvPicPr>
          <p:cNvPr id="21508" name="Picture 4" descr="D:\Закачки\imgonline-com-ua-Transparent-backgr-TXdtdJn4iQLQTJ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496280">
            <a:off x="2895213" y="4393137"/>
            <a:ext cx="1270594" cy="1332430"/>
          </a:xfrm>
          <a:prstGeom prst="rect">
            <a:avLst/>
          </a:prstGeom>
          <a:noFill/>
        </p:spPr>
      </p:pic>
      <p:pic>
        <p:nvPicPr>
          <p:cNvPr id="21509" name="Picture 5" descr="D:\Закачки\imgonline-com-ua-Transparent-backgr-BbHdz2s0sgiJdH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37711">
            <a:off x="2524255" y="3131424"/>
            <a:ext cx="797697" cy="1294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s://fs00.infourok.ru/images/doc/307/306923/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s://tosno-vestnik.ru/wp-content/uploads/2019/12/d0bdd0bed180d0bcd0b0d182d0b8d0b2-d0bfd0be-d0b1d0b0d0bad183_5df5f5e324b06.jpeg"/>
          <p:cNvPicPr>
            <a:picLocks noChangeAspect="1" noChangeArrowheads="1"/>
          </p:cNvPicPr>
          <p:nvPr/>
        </p:nvPicPr>
        <p:blipFill>
          <a:blip r:embed="rId2" cstate="print"/>
          <a:srcRect l="4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5" name="Picture 3" descr="D:\Закачки\imgonline-com-ua-Transparent-backgr-UJ3BXtJKjGIpsI0d.png"/>
          <p:cNvPicPr>
            <a:picLocks noChangeAspect="1" noChangeArrowheads="1"/>
          </p:cNvPicPr>
          <p:nvPr/>
        </p:nvPicPr>
        <p:blipFill>
          <a:blip r:embed="rId3" cstate="print"/>
          <a:srcRect l="26775" r="4714"/>
          <a:stretch>
            <a:fillRect/>
          </a:stretch>
        </p:blipFill>
        <p:spPr bwMode="auto">
          <a:xfrm>
            <a:off x="0" y="4020207"/>
            <a:ext cx="3456384" cy="2837793"/>
          </a:xfrm>
          <a:prstGeom prst="rect">
            <a:avLst/>
          </a:prstGeom>
          <a:noFill/>
        </p:spPr>
      </p:pic>
      <p:sp>
        <p:nvSpPr>
          <p:cNvPr id="6" name="Овальная выноска 5"/>
          <p:cNvSpPr/>
          <p:nvPr/>
        </p:nvSpPr>
        <p:spPr>
          <a:xfrm>
            <a:off x="1835696" y="1700808"/>
            <a:ext cx="3419872" cy="2132856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Bookman Old Style" pitchFamily="18" charset="0"/>
              </a:rPr>
              <a:t>Надо же, я раньше и не задумывался, что от этих замечательных продуктов остается так много мусора. Куда же он девается?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s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9" name="Picture 3" descr="D:\Закачки\imgonline-com-ua-Transparent-backgr-jxtHZfNN0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04931"/>
            <a:ext cx="5700464" cy="3153069"/>
          </a:xfrm>
          <a:prstGeom prst="rect">
            <a:avLst/>
          </a:prstGeom>
          <a:noFill/>
        </p:spPr>
      </p:pic>
      <p:sp>
        <p:nvSpPr>
          <p:cNvPr id="6" name="Овальная выноска 5"/>
          <p:cNvSpPr/>
          <p:nvPr/>
        </p:nvSpPr>
        <p:spPr>
          <a:xfrm>
            <a:off x="0" y="1628800"/>
            <a:ext cx="3419872" cy="2132856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Bookman Old Style" pitchFamily="18" charset="0"/>
              </a:rPr>
              <a:t>Мусор мы в контейнер носим,</a:t>
            </a:r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Bookman Old Style" pitchFamily="18" charset="0"/>
              </a:rPr>
              <a:t>Ну а он потом увозит,</a:t>
            </a:r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Bookman Old Style" pitchFamily="18" charset="0"/>
              </a:rPr>
              <a:t>То, что люди принесли,</a:t>
            </a:r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Bookman Old Style" pitchFamily="18" charset="0"/>
              </a:rPr>
              <a:t>Отвезет он все в утиль.</a:t>
            </a:r>
          </a:p>
        </p:txBody>
      </p:sp>
      <p:pic>
        <p:nvPicPr>
          <p:cNvPr id="24580" name="Picture 4" descr="D:\Закачки\imgonline-com-ua-Transparent-backgr-B1IRWQ4OcjNui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-747464"/>
            <a:ext cx="5346703" cy="4010027"/>
          </a:xfrm>
          <a:prstGeom prst="rect">
            <a:avLst/>
          </a:prstGeom>
          <a:noFill/>
        </p:spPr>
      </p:pic>
      <p:sp>
        <p:nvSpPr>
          <p:cNvPr id="8" name="Овальная выноска 7"/>
          <p:cNvSpPr/>
          <p:nvPr/>
        </p:nvSpPr>
        <p:spPr>
          <a:xfrm>
            <a:off x="3563888" y="1844824"/>
            <a:ext cx="3419872" cy="2132856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Bookman Old Style" pitchFamily="18" charset="0"/>
              </a:rPr>
              <a:t>На траве устроив пир,</a:t>
            </a:r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Bookman Old Style" pitchFamily="18" charset="0"/>
              </a:rPr>
              <a:t>Фрукты, хлеб съедим и сыр.</a:t>
            </a:r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Bookman Old Style" pitchFamily="18" charset="0"/>
              </a:rPr>
              <a:t>Время проведем со вкусом,</a:t>
            </a:r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Bookman Old Style" pitchFamily="18" charset="0"/>
              </a:rPr>
              <a:t>Уберем с </a:t>
            </a:r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>полянки?</a:t>
            </a:r>
            <a:r>
              <a:rPr lang="ru-RU" sz="1400" dirty="0"/>
              <a:t> </a:t>
            </a:r>
            <a:endParaRPr lang="ru-RU" sz="1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9" name="Picture 3" descr="D:\Закачки\imgonline-com-ua-Transparent-backgr-Gg2YPvN6btzAO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9571" y="2060848"/>
            <a:ext cx="2654429" cy="2654429"/>
          </a:xfrm>
          <a:prstGeom prst="rect">
            <a:avLst/>
          </a:prstGeom>
          <a:noFill/>
        </p:spPr>
      </p:pic>
      <p:sp>
        <p:nvSpPr>
          <p:cNvPr id="11" name="Овальная выноска 10"/>
          <p:cNvSpPr/>
          <p:nvPr/>
        </p:nvSpPr>
        <p:spPr>
          <a:xfrm>
            <a:off x="1403648" y="1196752"/>
            <a:ext cx="3419872" cy="2132856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Bookman Old Style" pitchFamily="18" charset="0"/>
              </a:rPr>
              <a:t>Когда наводят дружно</a:t>
            </a: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Bookman Old Style" pitchFamily="18" charset="0"/>
              </a:rPr>
              <a:t>Порядок и уют,</a:t>
            </a: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Bookman Old Style" pitchFamily="18" charset="0"/>
              </a:rPr>
              <a:t>Все, что совсем не нужно,</a:t>
            </a: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Bookman Old Style" pitchFamily="18" charset="0"/>
              </a:rPr>
              <a:t>Мне люди отдают.</a:t>
            </a:r>
          </a:p>
        </p:txBody>
      </p:sp>
      <p:pic>
        <p:nvPicPr>
          <p:cNvPr id="24581" name="Picture 5" descr="D:\Закачки\imgonline-com-ua-Transparent-backgr-I3wHD1Ill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148064" y="3140968"/>
            <a:ext cx="3717032" cy="3717032"/>
          </a:xfrm>
          <a:prstGeom prst="rect">
            <a:avLst/>
          </a:prstGeom>
          <a:noFill/>
        </p:spPr>
      </p:pic>
      <p:sp>
        <p:nvSpPr>
          <p:cNvPr id="12" name="Пятиугольник 11"/>
          <p:cNvSpPr/>
          <p:nvPr/>
        </p:nvSpPr>
        <p:spPr>
          <a:xfrm>
            <a:off x="323528" y="404664"/>
            <a:ext cx="2376264" cy="720080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ЗАГАДКИ</a:t>
            </a:r>
            <a:endParaRPr lang="ru-RU" sz="2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260</Words>
  <Application>Microsoft Office PowerPoint</Application>
  <PresentationFormat>Экран (4:3)</PresentationFormat>
  <Paragraphs>39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Paxa</dc:creator>
  <cp:lastModifiedBy>Microsoft Office</cp:lastModifiedBy>
  <cp:revision>53</cp:revision>
  <dcterms:created xsi:type="dcterms:W3CDTF">2020-03-11T17:17:31Z</dcterms:created>
  <dcterms:modified xsi:type="dcterms:W3CDTF">2021-08-19T12:58:34Z</dcterms:modified>
</cp:coreProperties>
</file>